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4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66D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8" d="100"/>
          <a:sy n="138" d="100"/>
        </p:scale>
        <p:origin x="834"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374" y="685800"/>
            <a:ext cx="60957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cdf9e1f2c5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 name="Google Shape;144;gcdf9e1f2c5_0_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cdf9e1f2c5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3" name="Google Shape;153;gcdf9e1f2c5_0_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cdf9e1f2c5_0_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9" name="Google Shape;169;gcdf9e1f2c5_0_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cdf9e1f2c5_0_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8" name="Google Shape;178;gcdf9e1f2c5_0_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cdf9e1f2c5_0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5" name="Google Shape;195;gcdf9e1f2c5_0_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cdf9e1f2c5_0_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4" name="Google Shape;204;gcdf9e1f2c5_0_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d2ee8a307e_0_1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1" name="Google Shape;221;gd2ee8a307e_0_1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d2ee8a307e_0_2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0" name="Google Shape;230;gd2ee8a307e_0_2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7" name="Google Shape;247;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6" name="Google Shape;256;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 name="Google Shape;5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d2ee8a307e_0_1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8" name="Google Shape;268;gd2ee8a307e_0_1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d2ee8a307e_0_1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7" name="Google Shape;277;gd2ee8a307e_0_1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d2ee8a307e_0_1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9" name="Google Shape;289;gd2ee8a307e_0_1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d2ee8a307e_0_1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9" name="Google Shape;299;gd2ee8a307e_0_1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d2f913c913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9" name="Google Shape;309;gd2f913c913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d2f913c913_1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8" name="Google Shape;318;gd2f913c913_1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2" name="Google Shape;332;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6" name="Google Shape;346;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1" name="Google Shape;361;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0" name="Google Shape;37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94ba06b152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94ba06b15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d2ee8a307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2" name="Google Shape;382;gd2ee8a307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d2ee8a307e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1" name="Google Shape;391;gd2ee8a307e_0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d2ee8a307e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3" name="Google Shape;403;gd2ee8a307e_0_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d2ee8a307e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2" name="Google Shape;412;gd2ee8a307e_0_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4" name="Google Shape;424;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4" name="Google Shape;434;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d2ee8a307e_0_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8" name="Google Shape;448;gd2ee8a307e_0_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d2ee8a307e_0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7" name="Google Shape;457;gd2ee8a307e_0_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d2ee8a307e_0_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9" name="Google Shape;469;gd2ee8a307e_0_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 name="Google Shape;70;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 name="Google Shape;81;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5: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 name="Google Shape;90;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 name="Google Shape;108;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7" name="Google Shape;11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cdf9e1f2c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 name="Google Shape;134;gcdf9e1f2c5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6" name="Google Shape;16;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9" name="Google Shape;19;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9"/>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s://docs.google.com/presentation/d/1qgNSRih5PKTbrHx1_QBeXltQCyEuWZRDTKzCB1DDvHA/edit?usp=sharing" TargetMode="External"/><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hyperlink" Target="https://youtu.be/MbMkMc1cSzQ"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docs.google.com/presentation/d/1qgNSRih5PKTbrHx1_QBeXltQCyEuWZRDTKzCB1DDvHA/edit?usp=sharing" TargetMode="External"/><Relationship Id="rId7"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hyperlink" Target="https://www.plt.org/family-activity/the-closer-you-look/" TargetMode="External"/><Relationship Id="rId3" Type="http://schemas.openxmlformats.org/officeDocument/2006/relationships/hyperlink" Target="https://docs.google.com/presentation/d/1qgNSRih5PKTbrHx1_QBeXltQCyEuWZRDTKzCB1DDvHA/edit?usp=sharing" TargetMode="External"/><Relationship Id="rId7" Type="http://schemas.openxmlformats.org/officeDocument/2006/relationships/hyperlink" Target="https://www.plt.org/family-activity/every-tree-for-itself/" TargetMode="External"/><Relationship Id="rId12"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www.plt.org/family-activity/we-all-need-trees/" TargetMode="External"/><Relationship Id="rId11" Type="http://schemas.openxmlformats.org/officeDocument/2006/relationships/image" Target="../media/image11.png"/><Relationship Id="rId5" Type="http://schemas.openxmlformats.org/officeDocument/2006/relationships/hyperlink" Target="https://www.plt.org/activity-resources/prek-8-activity-21-adopt-a-tree/" TargetMode="External"/><Relationship Id="rId10" Type="http://schemas.openxmlformats.org/officeDocument/2006/relationships/image" Target="../media/image13.png"/><Relationship Id="rId4" Type="http://schemas.openxmlformats.org/officeDocument/2006/relationships/hyperlink" Target="https://www.plt.org/family-activity/get-in-touch-with-trees/" TargetMode="External"/><Relationship Id="rId9"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docs.google.com/presentation/d/1qgNSRih5PKTbrHx1_QBeXltQCyEuWZRDTKzCB1DDvHA/edit?usp=sharing" TargetMode="External"/><Relationship Id="rId7"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s://docs.google.com/presentation/d/1qgNSRih5PKTbrHx1_QBeXltQCyEuWZRDTKzCB1DDvHA/edit?usp=sharing" TargetMode="External"/><Relationship Id="rId7"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hyperlink" Target="https://youtu.be/BI19PPfoAIk" TargetMode="External"/><Relationship Id="rId4" Type="http://schemas.openxmlformats.org/officeDocument/2006/relationships/hyperlink" Target="https://www.plt.org/family-activity/pass-the-plants-please/" TargetMode="External"/><Relationship Id="rId9" Type="http://schemas.openxmlformats.org/officeDocument/2006/relationships/hyperlink" Target="https://youtu.be/SNs8Zl_Km14"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docs.google.com/presentation/d/1qgNSRih5PKTbrHx1_QBeXltQCyEuWZRDTKzCB1DDvHA/edit?usp=sharing"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hyperlink" Target="https://youtu.be/NRsNf8r5rQA" TargetMode="External"/><Relationship Id="rId3" Type="http://schemas.openxmlformats.org/officeDocument/2006/relationships/hyperlink" Target="https://docs.google.com/presentation/d/1qgNSRih5PKTbrHx1_QBeXltQCyEuWZRDTKzCB1DDvHA/edit?usp=sharing" TargetMode="External"/><Relationship Id="rId7"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s://youtu.be/LaIGLIlU8sM"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www.plt.org/family-activity/who-works-in-this-forest"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hyperlink" Target="https://youtu.be/NRsNf8r5rQA" TargetMode="External"/><Relationship Id="rId3" Type="http://schemas.openxmlformats.org/officeDocument/2006/relationships/hyperlink" Target="https://docs.google.com/presentation/d/1qgNSRih5PKTbrHx1_QBeXltQCyEuWZRDTKzCB1DDvHA/edit?usp=sharing" TargetMode="External"/><Relationship Id="rId7"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hyperlink" Target="https://youtu.be/6bDX7hPnof8" TargetMode="External"/><Relationship Id="rId5" Type="http://schemas.openxmlformats.org/officeDocument/2006/relationships/hyperlink" Target="https://youtu.be/LaIGLIlU8sM" TargetMode="External"/><Relationship Id="rId10" Type="http://schemas.openxmlformats.org/officeDocument/2006/relationships/image" Target="../media/image24.png"/><Relationship Id="rId4" Type="http://schemas.openxmlformats.org/officeDocument/2006/relationships/hyperlink" Target="https://www.plt.org/activity-resources/prek-8-activity-95-did-you-notice/" TargetMode="External"/><Relationship Id="rId9"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8" Type="http://schemas.openxmlformats.org/officeDocument/2006/relationships/hyperlink" Target="https://www.fishwildlife.org/application/files/2515/4868/9422/Thicket_Game_for_Web.pdf" TargetMode="External"/><Relationship Id="rId13" Type="http://schemas.openxmlformats.org/officeDocument/2006/relationships/image" Target="../media/image28.png"/><Relationship Id="rId3" Type="http://schemas.openxmlformats.org/officeDocument/2006/relationships/hyperlink" Target="https://docs.google.com/presentation/d/1qgNSRih5PKTbrHx1_QBeXltQCyEuWZRDTKzCB1DDvHA/edit?usp=sharing" TargetMode="External"/><Relationship Id="rId7" Type="http://schemas.openxmlformats.org/officeDocument/2006/relationships/hyperlink" Target="https://youtu.be/EnhV6dGr_ms" TargetMode="External"/><Relationship Id="rId12"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www.plt.org/family-activity/birds-and-worms/" TargetMode="External"/><Relationship Id="rId11" Type="http://schemas.openxmlformats.org/officeDocument/2006/relationships/image" Target="../media/image26.png"/><Relationship Id="rId5" Type="http://schemas.openxmlformats.org/officeDocument/2006/relationships/hyperlink" Target="https://drive.google.com/file/d/13Chsn1xp1WN4U1yrRW6yzRoFjAw2C8NT/view" TargetMode="External"/><Relationship Id="rId15" Type="http://schemas.openxmlformats.org/officeDocument/2006/relationships/image" Target="../media/image29.png"/><Relationship Id="rId10" Type="http://schemas.openxmlformats.org/officeDocument/2006/relationships/image" Target="../media/image25.png"/><Relationship Id="rId4" Type="http://schemas.openxmlformats.org/officeDocument/2006/relationships/hyperlink" Target="http://questgarden.com/154/94/3/130219133331/" TargetMode="External"/><Relationship Id="rId9" Type="http://schemas.openxmlformats.org/officeDocument/2006/relationships/hyperlink" Target="https://youtu.be/q_4X0oHhP0k" TargetMode="External"/><Relationship Id="rId14" Type="http://schemas.openxmlformats.org/officeDocument/2006/relationships/hyperlink" Target="https://youtu.be/CYbuRBMmfRw"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hyperlink" Target="https://docs.google.com/presentation/d/1qgNSRih5PKTbrHx1_QBeXltQCyEuWZRDTKzCB1DDvHA/edit?usp=sharing" TargetMode="External"/><Relationship Id="rId7"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hyperlink" Target="https://www.plt.org/family-activity/poet-tree/" TargetMode="External"/><Relationship Id="rId10" Type="http://schemas.openxmlformats.org/officeDocument/2006/relationships/hyperlink" Target="https://youtu.be/NRsNf8r5rQA" TargetMode="External"/><Relationship Id="rId4" Type="http://schemas.openxmlformats.org/officeDocument/2006/relationships/hyperlink" Target="https://www.nasa.gov/pdf/312992main_CombinedCloud2.pdf" TargetMode="External"/><Relationship Id="rId9" Type="http://schemas.openxmlformats.org/officeDocument/2006/relationships/hyperlink" Target="https://youtu.be/olO73t4kf9E"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s://www.projectwet.org/" TargetMode="External"/><Relationship Id="rId3" Type="http://schemas.openxmlformats.org/officeDocument/2006/relationships/hyperlink" Target="https://blandy.virginia.edu/content/teacher-training-and-professional-development" TargetMode="External"/><Relationship Id="rId7" Type="http://schemas.openxmlformats.org/officeDocument/2006/relationships/hyperlink" Target="http://www.flyingwild.org/"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https://www.fishwildlife.org/projectwild" TargetMode="External"/><Relationship Id="rId5" Type="http://schemas.openxmlformats.org/officeDocument/2006/relationships/hyperlink" Target="https://saveyourcaves.org/projectunderground.html" TargetMode="External"/><Relationship Id="rId4" Type="http://schemas.openxmlformats.org/officeDocument/2006/relationships/hyperlink" Target="http://www.plt.org/"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https://docs.google.com/presentation/d/1qgNSRih5PKTbrHx1_QBeXltQCyEuWZRDTKzCB1DDvHA/edit?usp=sharing" TargetMode="External"/><Relationship Id="rId7" Type="http://schemas.openxmlformats.org/officeDocument/2006/relationships/hyperlink" Target="https://youtu.be/vzJwNGo-7HY"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s://youtu.be/ltItoLUZ9NI" TargetMode="External"/><Relationship Id="rId5" Type="http://schemas.openxmlformats.org/officeDocument/2006/relationships/hyperlink" Target="https://youtu.be/QB-ejy6uTi0" TargetMode="External"/><Relationship Id="rId10" Type="http://schemas.openxmlformats.org/officeDocument/2006/relationships/image" Target="../media/image34.png"/><Relationship Id="rId4" Type="http://schemas.openxmlformats.org/officeDocument/2006/relationships/hyperlink" Target="https://www.plt.org/family-activity/poet-tree/" TargetMode="External"/><Relationship Id="rId9"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hyperlink" Target="https://www.plt.org/family-activity/looking-at-leaves/" TargetMode="External"/><Relationship Id="rId13" Type="http://schemas.openxmlformats.org/officeDocument/2006/relationships/image" Target="../media/image36.png"/><Relationship Id="rId3" Type="http://schemas.openxmlformats.org/officeDocument/2006/relationships/hyperlink" Target="https://docs.google.com/presentation/d/1qgNSRih5PKTbrHx1_QBeXltQCyEuWZRDTKzCB1DDvHA/edit?usp=sharing" TargetMode="External"/><Relationship Id="rId7" Type="http://schemas.openxmlformats.org/officeDocument/2006/relationships/hyperlink" Target="https://www.plt.org/stem-strategies/have-seeds-will-travel/" TargetMode="External"/><Relationship Id="rId12"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s://www.plt.org/family-activity/how-plants-grow/" TargetMode="External"/><Relationship Id="rId11" Type="http://schemas.openxmlformats.org/officeDocument/2006/relationships/hyperlink" Target="https://youtu.be/hZtMhydMvks" TargetMode="External"/><Relationship Id="rId5" Type="http://schemas.openxmlformats.org/officeDocument/2006/relationships/hyperlink" Target="https://www.plt.org/family-activity/trees-as-habitats" TargetMode="External"/><Relationship Id="rId10" Type="http://schemas.openxmlformats.org/officeDocument/2006/relationships/hyperlink" Target="https://youtu.be/bqW-j3WV6g8" TargetMode="External"/><Relationship Id="rId4" Type="http://schemas.openxmlformats.org/officeDocument/2006/relationships/hyperlink" Target="https://www.plt.org/activity-resources/prek-8-activity-2-get-in-touch-with-trees/" TargetMode="External"/><Relationship Id="rId9" Type="http://schemas.openxmlformats.org/officeDocument/2006/relationships/hyperlink" Target="https://www.fishwildlife.org/projectwild/growing-wild/resources/seed-need" TargetMode="External"/><Relationship Id="rId1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hyperlink" Target="https://docs.google.com/presentation/d/1qgNSRih5PKTbrHx1_QBeXltQCyEuWZRDTKzCB1DDvHA/edit?usp=sharing" TargetMode="External"/><Relationship Id="rId7"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hyperlink" Target="https://youtu.be/sNI8WUG3wMg" TargetMode="External"/><Relationship Id="rId4" Type="http://schemas.openxmlformats.org/officeDocument/2006/relationships/hyperlink" Target="https://youtu.be/1pZV4ldmOrA" TargetMode="External"/><Relationship Id="rId9" Type="http://schemas.openxmlformats.org/officeDocument/2006/relationships/hyperlink" Target="https://youtu.be/xufbn6Ouu5U"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hyperlink" Target="https://docs.google.com/presentation/d/1qgNSRih5PKTbrHx1_QBeXltQCyEuWZRDTKzCB1DDvHA/edit?usp=sharing" TargetMode="External"/><Relationship Id="rId7"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hyperlink" Target="https://www.fishwildlife.org/projectwild/step-stem-and-wild-work/surprise-terrarium" TargetMode="External"/><Relationship Id="rId11" Type="http://schemas.openxmlformats.org/officeDocument/2006/relationships/hyperlink" Target="https://youtu.be/carSW44iKis" TargetMode="External"/><Relationship Id="rId5" Type="http://schemas.openxmlformats.org/officeDocument/2006/relationships/hyperlink" Target="https://www.fishwildlife.org/projectwild/step-stem-and-wild-work/which-niche" TargetMode="External"/><Relationship Id="rId10" Type="http://schemas.openxmlformats.org/officeDocument/2006/relationships/image" Target="../media/image44.png"/><Relationship Id="rId4" Type="http://schemas.openxmlformats.org/officeDocument/2006/relationships/hyperlink" Target="https://drive.google.com/file/d/13Chsn1xp1WN4U1yrRW6yzRoFjAw2C8NT/view" TargetMode="External"/><Relationship Id="rId9" Type="http://schemas.openxmlformats.org/officeDocument/2006/relationships/hyperlink" Target="https://youtu.be/NAlFGTgTTy8"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hyperlink" Target="https://www.eventbrite.com/e/winter-activity-boxes-tickets-124693400317?fbclid=IwAR1yZhrPKcqcIyeIoHvZD05SzVC6OQIMaxaUj51eKpAFbYcuxU6b2fSX4uo" TargetMode="External"/><Relationship Id="rId4" Type="http://schemas.openxmlformats.org/officeDocument/2006/relationships/hyperlink" Target="https://www.clarkehistory.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hyperlink" Target="https://youtu.be/nXL3ez6s-nA" TargetMode="External"/><Relationship Id="rId5" Type="http://schemas.openxmlformats.org/officeDocument/2006/relationships/image" Target="../media/image3.png"/><Relationship Id="rId4" Type="http://schemas.openxmlformats.org/officeDocument/2006/relationships/hyperlink" Target="https://youtu.be/QW_NKJHBmI4"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hyperlink" Target="https://youtu.be/BI19PPfoAIk"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7.jpg"/><Relationship Id="rId11" Type="http://schemas.openxmlformats.org/officeDocument/2006/relationships/hyperlink" Target="https://docs.google.com/presentation/d/1qgNSRih5PKTbrHx1_QBeXltQCyEuWZRDTKzCB1DDvHA/edit?usp=sharing" TargetMode="External"/><Relationship Id="rId5" Type="http://schemas.openxmlformats.org/officeDocument/2006/relationships/image" Target="../media/image6.png"/><Relationship Id="rId10" Type="http://schemas.openxmlformats.org/officeDocument/2006/relationships/hyperlink" Target="https://youtu.be/c8RBVbvwMd4" TargetMode="External"/><Relationship Id="rId4" Type="http://schemas.openxmlformats.org/officeDocument/2006/relationships/image" Target="../media/image5.png"/><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png"/><Relationship Id="rId7" Type="http://schemas.openxmlformats.org/officeDocument/2006/relationships/hyperlink" Target="https://youtu.be/BI19PPfoAIk"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www.plt.org/family-activity/pass-the-plants-please/" TargetMode="External"/><Relationship Id="rId11" Type="http://schemas.openxmlformats.org/officeDocument/2006/relationships/image" Target="../media/image4.png"/><Relationship Id="rId5" Type="http://schemas.openxmlformats.org/officeDocument/2006/relationships/hyperlink" Target="https://docs.google.com/presentation/d/1qgNSRih5PKTbrHx1_QBeXltQCyEuWZRDTKzCB1DDvHA/edit?usp=sharing" TargetMode="External"/><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hyperlink" Target="https://youtu.be/c8RBVbvwMd4"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a:stretch/>
        </p:blipFill>
        <p:spPr>
          <a:xfrm>
            <a:off x="179294" y="77932"/>
            <a:ext cx="3740728" cy="4987638"/>
          </a:xfrm>
          <a:prstGeom prst="rect">
            <a:avLst/>
          </a:prstGeom>
          <a:noFill/>
          <a:ln>
            <a:noFill/>
          </a:ln>
        </p:spPr>
      </p:pic>
      <p:sp>
        <p:nvSpPr>
          <p:cNvPr id="55" name="Google Shape;55;p13"/>
          <p:cNvSpPr txBox="1"/>
          <p:nvPr/>
        </p:nvSpPr>
        <p:spPr>
          <a:xfrm>
            <a:off x="616824" y="186136"/>
            <a:ext cx="4490400" cy="507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 sz="2100" b="1" i="0" u="none" strike="noStrike" cap="none">
                <a:solidFill>
                  <a:srgbClr val="FFFFFF"/>
                </a:solidFill>
                <a:latin typeface="Arial"/>
                <a:ea typeface="Arial"/>
                <a:cs typeface="Arial"/>
                <a:sym typeface="Arial"/>
              </a:rPr>
              <a:t>Kindergarten</a:t>
            </a:r>
            <a:endParaRPr sz="2100" b="1" i="0" u="none" strike="noStrike" cap="none">
              <a:solidFill>
                <a:srgbClr val="FFFFFF"/>
              </a:solidFill>
              <a:latin typeface="Arial"/>
              <a:ea typeface="Arial"/>
              <a:cs typeface="Arial"/>
              <a:sym typeface="Arial"/>
            </a:endParaRPr>
          </a:p>
        </p:txBody>
      </p:sp>
      <p:sp>
        <p:nvSpPr>
          <p:cNvPr id="56" name="Google Shape;56;p13"/>
          <p:cNvSpPr txBox="1"/>
          <p:nvPr/>
        </p:nvSpPr>
        <p:spPr>
          <a:xfrm>
            <a:off x="4359000" y="1539350"/>
            <a:ext cx="4314600" cy="969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 sz="2300" b="1" i="0" u="none" strike="noStrike" cap="none">
                <a:solidFill>
                  <a:srgbClr val="000000"/>
                </a:solidFill>
                <a:latin typeface="Arial"/>
                <a:ea typeface="Arial"/>
                <a:cs typeface="Arial"/>
                <a:sym typeface="Arial"/>
              </a:rPr>
              <a:t>National Geographic Books</a:t>
            </a:r>
            <a:endParaRPr sz="23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b="0" i="0" u="none" strike="noStrike" cap="none">
                <a:solidFill>
                  <a:srgbClr val="000000"/>
                </a:solidFill>
                <a:latin typeface="Arial"/>
                <a:ea typeface="Arial"/>
                <a:cs typeface="Arial"/>
                <a:sym typeface="Arial"/>
              </a:rPr>
              <a:t>Ideas for use, including suggested additional texts</a:t>
            </a:r>
            <a:endParaRPr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2"/>
          <p:cNvSpPr txBox="1"/>
          <p:nvPr/>
        </p:nvSpPr>
        <p:spPr>
          <a:xfrm>
            <a:off x="4851350" y="918600"/>
            <a:ext cx="2550300" cy="831300"/>
          </a:xfrm>
          <a:prstGeom prst="rect">
            <a:avLst/>
          </a:prstGeom>
          <a:solidFill>
            <a:srgbClr val="CFE2F3"/>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2018 Sci SOLs</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K.3 (physical properties - shape &amp; color)</a:t>
            </a:r>
            <a:endParaRPr sz="1400" b="0" i="0" u="none" strike="noStrike" cap="none">
              <a:solidFill>
                <a:srgbClr val="000000"/>
              </a:solidFill>
              <a:latin typeface="Arial"/>
              <a:ea typeface="Arial"/>
              <a:cs typeface="Arial"/>
              <a:sym typeface="Arial"/>
            </a:endParaRPr>
          </a:p>
        </p:txBody>
      </p:sp>
      <p:sp>
        <p:nvSpPr>
          <p:cNvPr id="147" name="Google Shape;147;p22"/>
          <p:cNvSpPr txBox="1"/>
          <p:nvPr/>
        </p:nvSpPr>
        <p:spPr>
          <a:xfrm>
            <a:off x="7714702" y="918600"/>
            <a:ext cx="1165500" cy="1046700"/>
          </a:xfrm>
          <a:prstGeom prst="rect">
            <a:avLst/>
          </a:prstGeom>
          <a:solidFill>
            <a:srgbClr val="F4CCCC"/>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sng" strike="noStrike" cap="none">
                <a:solidFill>
                  <a:srgbClr val="000000"/>
                </a:solidFill>
                <a:latin typeface="Arial"/>
                <a:ea typeface="Arial"/>
                <a:cs typeface="Arial"/>
                <a:sym typeface="Arial"/>
              </a:rPr>
              <a:t>Topics</a:t>
            </a:r>
            <a:r>
              <a:rPr lang="en" sz="14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a:t>Plants</a:t>
            </a:r>
            <a:endParaRPr/>
          </a:p>
          <a:p>
            <a:pPr marL="0" marR="0" lvl="0" indent="0" algn="l" rtl="0">
              <a:lnSpc>
                <a:spcPct val="100000"/>
              </a:lnSpc>
              <a:spcBef>
                <a:spcPts val="0"/>
              </a:spcBef>
              <a:spcAft>
                <a:spcPts val="0"/>
              </a:spcAft>
              <a:buClr>
                <a:srgbClr val="000000"/>
              </a:buClr>
              <a:buSzPts val="1400"/>
              <a:buFont typeface="Arial"/>
              <a:buNone/>
            </a:pPr>
            <a:r>
              <a:rPr lang="en"/>
              <a:t>Color</a:t>
            </a:r>
            <a:endParaRPr/>
          </a:p>
          <a:p>
            <a:pPr marL="0" marR="0" lvl="0" indent="0" algn="l" rtl="0">
              <a:lnSpc>
                <a:spcPct val="100000"/>
              </a:lnSpc>
              <a:spcBef>
                <a:spcPts val="0"/>
              </a:spcBef>
              <a:spcAft>
                <a:spcPts val="0"/>
              </a:spcAft>
              <a:buClr>
                <a:srgbClr val="000000"/>
              </a:buClr>
              <a:buSzPts val="1400"/>
              <a:buFont typeface="Arial"/>
              <a:buNone/>
            </a:pPr>
            <a:r>
              <a:rPr lang="en"/>
              <a:t>Pattern</a:t>
            </a:r>
            <a:endParaRPr/>
          </a:p>
        </p:txBody>
      </p:sp>
      <p:sp>
        <p:nvSpPr>
          <p:cNvPr id="148" name="Google Shape;148;p22"/>
          <p:cNvSpPr txBox="1"/>
          <p:nvPr/>
        </p:nvSpPr>
        <p:spPr>
          <a:xfrm>
            <a:off x="4851349" y="2424425"/>
            <a:ext cx="3981000" cy="16932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sng" strike="noStrike" cap="none">
                <a:solidFill>
                  <a:srgbClr val="000000"/>
                </a:solidFill>
                <a:latin typeface="Arial"/>
                <a:ea typeface="Arial"/>
                <a:cs typeface="Arial"/>
                <a:sym typeface="Arial"/>
              </a:rPr>
              <a:t>Book description:</a:t>
            </a:r>
            <a:endParaRPr sz="1400" b="0" i="0" u="sng"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a:t>Photos of flowers splash across each spread. The colors follow the sequence of the spectrum (red, orange, yellow, green, blue, purple), and with each subsequent page circles with the previous flowers are added to a sidebar. </a:t>
            </a:r>
            <a:endParaRPr sz="1400" b="0" i="0" u="none" strike="noStrike" cap="none">
              <a:solidFill>
                <a:srgbClr val="000000"/>
              </a:solidFill>
              <a:latin typeface="Arial"/>
              <a:ea typeface="Arial"/>
              <a:cs typeface="Arial"/>
              <a:sym typeface="Arial"/>
            </a:endParaRPr>
          </a:p>
        </p:txBody>
      </p:sp>
      <p:sp>
        <p:nvSpPr>
          <p:cNvPr id="149" name="Google Shape;149;p22"/>
          <p:cNvSpPr txBox="1">
            <a:spLocks noGrp="1"/>
          </p:cNvSpPr>
          <p:nvPr>
            <p:ph type="title"/>
          </p:nvPr>
        </p:nvSpPr>
        <p:spPr>
          <a:xfrm>
            <a:off x="311700" y="1561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20726"/>
              <a:buNone/>
            </a:pPr>
            <a:r>
              <a:rPr lang="en"/>
              <a:t>Kindergarten: </a:t>
            </a:r>
            <a:r>
              <a:rPr lang="en" i="1"/>
              <a:t>A Rainbow of Flowers</a:t>
            </a:r>
            <a:endParaRPr sz="2577"/>
          </a:p>
        </p:txBody>
      </p:sp>
      <p:pic>
        <p:nvPicPr>
          <p:cNvPr id="150" name="Google Shape;150;p22"/>
          <p:cNvPicPr preferRelativeResize="0"/>
          <p:nvPr/>
        </p:nvPicPr>
        <p:blipFill>
          <a:blip r:embed="rId3">
            <a:alphaModFix/>
          </a:blip>
          <a:stretch>
            <a:fillRect/>
          </a:stretch>
        </p:blipFill>
        <p:spPr>
          <a:xfrm>
            <a:off x="152400" y="881225"/>
            <a:ext cx="3919923" cy="41098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3"/>
          <p:cNvSpPr txBox="1"/>
          <p:nvPr/>
        </p:nvSpPr>
        <p:spPr>
          <a:xfrm>
            <a:off x="4687948" y="2509800"/>
            <a:ext cx="2362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sng" strike="noStrike" cap="none">
                <a:solidFill>
                  <a:schemeClr val="hlink"/>
                </a:solidFill>
                <a:latin typeface="Arial"/>
                <a:ea typeface="Arial"/>
                <a:cs typeface="Arial"/>
                <a:sym typeface="Arial"/>
                <a:hlinkClick r:id="rId3"/>
              </a:rPr>
              <a:t>Suggested paired texts: </a:t>
            </a:r>
            <a:endParaRPr sz="1400" b="0" i="0" u="none" strike="noStrike" cap="none">
              <a:solidFill>
                <a:srgbClr val="000000"/>
              </a:solidFill>
              <a:latin typeface="Arial"/>
              <a:ea typeface="Arial"/>
              <a:cs typeface="Arial"/>
              <a:sym typeface="Arial"/>
            </a:endParaRPr>
          </a:p>
        </p:txBody>
      </p:sp>
      <p:sp>
        <p:nvSpPr>
          <p:cNvPr id="156" name="Google Shape;156;p23"/>
          <p:cNvSpPr txBox="1"/>
          <p:nvPr/>
        </p:nvSpPr>
        <p:spPr>
          <a:xfrm>
            <a:off x="2055075" y="682800"/>
            <a:ext cx="6865800" cy="179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Activity ideas: </a:t>
            </a:r>
            <a:endParaRPr sz="1400" b="0" i="0" u="none" strike="noStrike" cap="none">
              <a:solidFill>
                <a:srgbClr val="000000"/>
              </a:solidFill>
              <a:latin typeface="Arial"/>
              <a:ea typeface="Arial"/>
              <a:cs typeface="Arial"/>
              <a:sym typeface="Arial"/>
            </a:endParaRPr>
          </a:p>
          <a:p>
            <a:pPr marL="0" lvl="0" indent="0" algn="l" rtl="0">
              <a:lnSpc>
                <a:spcPct val="115000"/>
              </a:lnSpc>
              <a:spcBef>
                <a:spcPts val="0"/>
              </a:spcBef>
              <a:spcAft>
                <a:spcPts val="0"/>
              </a:spcAft>
              <a:buNone/>
            </a:pPr>
            <a:endParaRPr sz="1000"/>
          </a:p>
          <a:p>
            <a:pPr marL="0" lvl="0" indent="0" algn="l" rtl="0">
              <a:lnSpc>
                <a:spcPct val="115000"/>
              </a:lnSpc>
              <a:spcBef>
                <a:spcPts val="0"/>
              </a:spcBef>
              <a:spcAft>
                <a:spcPts val="0"/>
              </a:spcAft>
              <a:buNone/>
            </a:pPr>
            <a:r>
              <a:rPr lang="en" sz="1000"/>
              <a:t>Collect natural objects outside, then sort them based on colors.</a:t>
            </a:r>
            <a:endParaRPr sz="1000"/>
          </a:p>
          <a:p>
            <a:pPr marL="0" lvl="0" indent="0" algn="l" rtl="0">
              <a:lnSpc>
                <a:spcPct val="115000"/>
              </a:lnSpc>
              <a:spcBef>
                <a:spcPts val="0"/>
              </a:spcBef>
              <a:spcAft>
                <a:spcPts val="0"/>
              </a:spcAft>
              <a:buNone/>
            </a:pPr>
            <a:endParaRPr sz="1000"/>
          </a:p>
          <a:p>
            <a:pPr marL="0" lvl="0" indent="0" algn="l" rtl="0">
              <a:lnSpc>
                <a:spcPct val="115000"/>
              </a:lnSpc>
              <a:spcBef>
                <a:spcPts val="0"/>
              </a:spcBef>
              <a:spcAft>
                <a:spcPts val="0"/>
              </a:spcAft>
              <a:buNone/>
            </a:pPr>
            <a:r>
              <a:rPr lang="en" sz="1000"/>
              <a:t>Use seed packets to plan a rainbow garden.</a:t>
            </a:r>
            <a:endParaRPr sz="1000"/>
          </a:p>
          <a:p>
            <a:pPr marL="0" lvl="0" indent="0" algn="l" rtl="0">
              <a:lnSpc>
                <a:spcPct val="115000"/>
              </a:lnSpc>
              <a:spcBef>
                <a:spcPts val="0"/>
              </a:spcBef>
              <a:spcAft>
                <a:spcPts val="0"/>
              </a:spcAft>
              <a:buNone/>
            </a:pPr>
            <a:endParaRPr sz="1000"/>
          </a:p>
          <a:p>
            <a:pPr marL="0" lvl="0" indent="0" algn="l" rtl="0">
              <a:lnSpc>
                <a:spcPct val="115000"/>
              </a:lnSpc>
              <a:spcBef>
                <a:spcPts val="0"/>
              </a:spcBef>
              <a:spcAft>
                <a:spcPts val="0"/>
              </a:spcAft>
              <a:buNone/>
            </a:pPr>
            <a:r>
              <a:rPr lang="en" sz="1000"/>
              <a:t>Challenge students to find and take pictures daily centered around a specific color.</a:t>
            </a:r>
            <a:endParaRPr sz="1000"/>
          </a:p>
          <a:p>
            <a:pPr marL="0" lvl="0" indent="0" algn="l" rtl="0">
              <a:lnSpc>
                <a:spcPct val="115000"/>
              </a:lnSpc>
              <a:spcBef>
                <a:spcPts val="0"/>
              </a:spcBef>
              <a:spcAft>
                <a:spcPts val="0"/>
              </a:spcAft>
              <a:buNone/>
            </a:pPr>
            <a:endParaRPr sz="1000"/>
          </a:p>
          <a:p>
            <a:pPr marL="0" lvl="0" indent="0" algn="l" rtl="0">
              <a:lnSpc>
                <a:spcPct val="115000"/>
              </a:lnSpc>
              <a:spcBef>
                <a:spcPts val="0"/>
              </a:spcBef>
              <a:spcAft>
                <a:spcPts val="0"/>
              </a:spcAft>
              <a:buNone/>
            </a:pPr>
            <a:r>
              <a:rPr lang="en" sz="1000"/>
              <a:t>Project WILD</a:t>
            </a:r>
            <a:r>
              <a:rPr lang="en" sz="1000" i="1"/>
              <a:t>: Busy Bees, Busy Blooms</a:t>
            </a:r>
            <a:endParaRPr sz="1000" i="1"/>
          </a:p>
        </p:txBody>
      </p:sp>
      <p:sp>
        <p:nvSpPr>
          <p:cNvPr id="157" name="Google Shape;157;p23"/>
          <p:cNvSpPr txBox="1"/>
          <p:nvPr/>
        </p:nvSpPr>
        <p:spPr>
          <a:xfrm>
            <a:off x="2834550" y="2937625"/>
            <a:ext cx="19605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i="1" u="sng">
                <a:solidFill>
                  <a:schemeClr val="hlink"/>
                </a:solidFill>
                <a:hlinkClick r:id="rId4"/>
              </a:rPr>
              <a:t>We're Going on a Leaf Hunt</a:t>
            </a:r>
            <a:r>
              <a:rPr lang="en" sz="1000" b="0" i="0" u="none" strike="noStrike" cap="none">
                <a:solidFill>
                  <a:schemeClr val="dk1"/>
                </a:solidFill>
                <a:latin typeface="Arial"/>
                <a:ea typeface="Arial"/>
                <a:cs typeface="Arial"/>
                <a:sym typeface="Arial"/>
              </a:rPr>
              <a:t> </a:t>
            </a:r>
            <a:endParaRPr sz="1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Arial"/>
                <a:ea typeface="Arial"/>
                <a:cs typeface="Arial"/>
                <a:sym typeface="Arial"/>
              </a:rPr>
              <a:t>2018 Sci SOLs: </a:t>
            </a:r>
            <a:r>
              <a:rPr lang="en" sz="1000">
                <a:solidFill>
                  <a:schemeClr val="dk1"/>
                </a:solidFill>
              </a:rPr>
              <a:t>K.1, K.3, K.5</a:t>
            </a:r>
            <a:endParaRPr sz="1400" b="0" i="0" u="none" strike="noStrike" cap="none">
              <a:solidFill>
                <a:srgbClr val="000000"/>
              </a:solidFill>
              <a:latin typeface="Arial"/>
              <a:ea typeface="Arial"/>
              <a:cs typeface="Arial"/>
              <a:sym typeface="Arial"/>
            </a:endParaRPr>
          </a:p>
        </p:txBody>
      </p:sp>
      <p:sp>
        <p:nvSpPr>
          <p:cNvPr id="158" name="Google Shape;158;p23"/>
          <p:cNvSpPr txBox="1">
            <a:spLocks noGrp="1"/>
          </p:cNvSpPr>
          <p:nvPr>
            <p:ph type="title"/>
          </p:nvPr>
        </p:nvSpPr>
        <p:spPr>
          <a:xfrm>
            <a:off x="353175" y="0"/>
            <a:ext cx="61179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Kindergarten: </a:t>
            </a:r>
            <a:r>
              <a:rPr lang="en" i="1"/>
              <a:t>A Rainbow of Flowers</a:t>
            </a:r>
            <a:endParaRPr i="1"/>
          </a:p>
        </p:txBody>
      </p:sp>
      <p:sp>
        <p:nvSpPr>
          <p:cNvPr id="159" name="Google Shape;159;p23"/>
          <p:cNvSpPr txBox="1"/>
          <p:nvPr/>
        </p:nvSpPr>
        <p:spPr>
          <a:xfrm>
            <a:off x="7149125" y="2971300"/>
            <a:ext cx="20274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Arial"/>
                <a:ea typeface="Arial"/>
                <a:cs typeface="Arial"/>
                <a:sym typeface="Arial"/>
              </a:rPr>
              <a:t>Nat Geo -</a:t>
            </a:r>
            <a:r>
              <a:rPr lang="en" sz="1000">
                <a:solidFill>
                  <a:schemeClr val="dk1"/>
                </a:solidFill>
              </a:rPr>
              <a:t> </a:t>
            </a:r>
            <a:r>
              <a:rPr lang="en" sz="1000" i="1">
                <a:solidFill>
                  <a:schemeClr val="dk1"/>
                </a:solidFill>
              </a:rPr>
              <a:t>Different Trees</a:t>
            </a:r>
            <a:endParaRPr sz="1000" b="0" i="1"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Arial"/>
                <a:ea typeface="Arial"/>
                <a:cs typeface="Arial"/>
                <a:sym typeface="Arial"/>
              </a:rPr>
              <a:t>2018 Sci SOLs:</a:t>
            </a:r>
            <a:r>
              <a:rPr lang="en" sz="1000" b="0" i="0" u="none" strike="noStrike" cap="none">
                <a:solidFill>
                  <a:schemeClr val="dk1"/>
                </a:solidFill>
                <a:latin typeface="Arial"/>
                <a:ea typeface="Arial"/>
                <a:cs typeface="Arial"/>
                <a:sym typeface="Arial"/>
              </a:rPr>
              <a:t> </a:t>
            </a:r>
            <a:r>
              <a:rPr lang="en" sz="1000">
                <a:solidFill>
                  <a:schemeClr val="dk1"/>
                </a:solidFill>
              </a:rPr>
              <a:t>K.1, 1.4</a:t>
            </a:r>
            <a:endParaRPr sz="1400" b="0" i="0" u="none" strike="noStrike" cap="none">
              <a:solidFill>
                <a:srgbClr val="000000"/>
              </a:solidFill>
              <a:latin typeface="Arial"/>
              <a:ea typeface="Arial"/>
              <a:cs typeface="Arial"/>
              <a:sym typeface="Arial"/>
            </a:endParaRPr>
          </a:p>
        </p:txBody>
      </p:sp>
      <p:sp>
        <p:nvSpPr>
          <p:cNvPr id="160" name="Google Shape;160;p23"/>
          <p:cNvSpPr txBox="1"/>
          <p:nvPr/>
        </p:nvSpPr>
        <p:spPr>
          <a:xfrm rot="-5400000">
            <a:off x="6291325" y="4156200"/>
            <a:ext cx="15990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Arial"/>
                <a:ea typeface="Arial"/>
                <a:cs typeface="Arial"/>
                <a:sym typeface="Arial"/>
              </a:rPr>
              <a:t>Already in your collection</a:t>
            </a:r>
            <a:endParaRPr sz="1400" b="0" i="0" u="none" strike="noStrike" cap="none">
              <a:solidFill>
                <a:srgbClr val="000000"/>
              </a:solidFill>
              <a:latin typeface="Arial"/>
              <a:ea typeface="Arial"/>
              <a:cs typeface="Arial"/>
              <a:sym typeface="Arial"/>
            </a:endParaRPr>
          </a:p>
        </p:txBody>
      </p:sp>
      <p:pic>
        <p:nvPicPr>
          <p:cNvPr id="161" name="Google Shape;161;p23"/>
          <p:cNvPicPr preferRelativeResize="0"/>
          <p:nvPr/>
        </p:nvPicPr>
        <p:blipFill>
          <a:blip r:embed="rId5">
            <a:alphaModFix/>
          </a:blip>
          <a:stretch>
            <a:fillRect/>
          </a:stretch>
        </p:blipFill>
        <p:spPr>
          <a:xfrm>
            <a:off x="7260175" y="3452475"/>
            <a:ext cx="1485794" cy="1564199"/>
          </a:xfrm>
          <a:prstGeom prst="rect">
            <a:avLst/>
          </a:prstGeom>
          <a:noFill/>
          <a:ln>
            <a:noFill/>
          </a:ln>
        </p:spPr>
      </p:pic>
      <p:pic>
        <p:nvPicPr>
          <p:cNvPr id="162" name="Google Shape;162;p23"/>
          <p:cNvPicPr preferRelativeResize="0"/>
          <p:nvPr/>
        </p:nvPicPr>
        <p:blipFill>
          <a:blip r:embed="rId6">
            <a:alphaModFix/>
          </a:blip>
          <a:stretch>
            <a:fillRect/>
          </a:stretch>
        </p:blipFill>
        <p:spPr>
          <a:xfrm>
            <a:off x="152400" y="725100"/>
            <a:ext cx="1750276" cy="1835091"/>
          </a:xfrm>
          <a:prstGeom prst="rect">
            <a:avLst/>
          </a:prstGeom>
          <a:noFill/>
          <a:ln>
            <a:noFill/>
          </a:ln>
        </p:spPr>
      </p:pic>
      <p:sp>
        <p:nvSpPr>
          <p:cNvPr id="163" name="Google Shape;163;p23"/>
          <p:cNvSpPr txBox="1"/>
          <p:nvPr/>
        </p:nvSpPr>
        <p:spPr>
          <a:xfrm>
            <a:off x="4946538" y="2919150"/>
            <a:ext cx="20274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Arial"/>
                <a:ea typeface="Arial"/>
                <a:cs typeface="Arial"/>
                <a:sym typeface="Arial"/>
              </a:rPr>
              <a:t>Nat Geo - </a:t>
            </a:r>
            <a:r>
              <a:rPr lang="en" sz="1000" i="1">
                <a:solidFill>
                  <a:schemeClr val="dk1"/>
                </a:solidFill>
              </a:rPr>
              <a:t>The Giant Water Lily</a:t>
            </a:r>
            <a:endParaRPr sz="1000" b="0" i="1"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Arial"/>
                <a:ea typeface="Arial"/>
                <a:cs typeface="Arial"/>
                <a:sym typeface="Arial"/>
              </a:rPr>
              <a:t>2018 Sci SOLs:</a:t>
            </a:r>
            <a:r>
              <a:rPr lang="en" sz="1000" b="0" i="0" u="none" strike="noStrike" cap="none">
                <a:solidFill>
                  <a:schemeClr val="dk1"/>
                </a:solidFill>
                <a:latin typeface="Arial"/>
                <a:ea typeface="Arial"/>
                <a:cs typeface="Arial"/>
                <a:sym typeface="Arial"/>
              </a:rPr>
              <a:t> K</a:t>
            </a:r>
            <a:r>
              <a:rPr lang="en" sz="1000">
                <a:solidFill>
                  <a:schemeClr val="dk1"/>
                </a:solidFill>
              </a:rPr>
              <a:t>.1, 1.4</a:t>
            </a:r>
            <a:endParaRPr sz="1400" b="0" i="0" u="none" strike="noStrike" cap="none">
              <a:solidFill>
                <a:srgbClr val="000000"/>
              </a:solidFill>
              <a:latin typeface="Arial"/>
              <a:ea typeface="Arial"/>
              <a:cs typeface="Arial"/>
              <a:sym typeface="Arial"/>
            </a:endParaRPr>
          </a:p>
        </p:txBody>
      </p:sp>
      <p:sp>
        <p:nvSpPr>
          <p:cNvPr id="164" name="Google Shape;164;p23"/>
          <p:cNvSpPr txBox="1"/>
          <p:nvPr/>
        </p:nvSpPr>
        <p:spPr>
          <a:xfrm rot="-5400000">
            <a:off x="4164938" y="4104050"/>
            <a:ext cx="15990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Arial"/>
                <a:ea typeface="Arial"/>
                <a:cs typeface="Arial"/>
                <a:sym typeface="Arial"/>
              </a:rPr>
              <a:t>Already in your collection</a:t>
            </a:r>
            <a:endParaRPr sz="1400" b="0" i="0" u="none" strike="noStrike" cap="none">
              <a:solidFill>
                <a:srgbClr val="000000"/>
              </a:solidFill>
              <a:latin typeface="Arial"/>
              <a:ea typeface="Arial"/>
              <a:cs typeface="Arial"/>
              <a:sym typeface="Arial"/>
            </a:endParaRPr>
          </a:p>
        </p:txBody>
      </p:sp>
      <p:pic>
        <p:nvPicPr>
          <p:cNvPr id="165" name="Google Shape;165;p23"/>
          <p:cNvPicPr preferRelativeResize="0"/>
          <p:nvPr/>
        </p:nvPicPr>
        <p:blipFill>
          <a:blip r:embed="rId7">
            <a:alphaModFix/>
          </a:blip>
          <a:stretch>
            <a:fillRect/>
          </a:stretch>
        </p:blipFill>
        <p:spPr>
          <a:xfrm>
            <a:off x="5133801" y="3458059"/>
            <a:ext cx="1485800" cy="1505391"/>
          </a:xfrm>
          <a:prstGeom prst="rect">
            <a:avLst/>
          </a:prstGeom>
          <a:noFill/>
          <a:ln>
            <a:noFill/>
          </a:ln>
        </p:spPr>
      </p:pic>
      <p:pic>
        <p:nvPicPr>
          <p:cNvPr id="166" name="Google Shape;166;p23"/>
          <p:cNvPicPr preferRelativeResize="0"/>
          <p:nvPr/>
        </p:nvPicPr>
        <p:blipFill>
          <a:blip r:embed="rId8">
            <a:alphaModFix/>
          </a:blip>
          <a:stretch>
            <a:fillRect/>
          </a:stretch>
        </p:blipFill>
        <p:spPr>
          <a:xfrm>
            <a:off x="3002225" y="3430225"/>
            <a:ext cx="1245025" cy="15641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4"/>
          <p:cNvSpPr txBox="1"/>
          <p:nvPr/>
        </p:nvSpPr>
        <p:spPr>
          <a:xfrm>
            <a:off x="4851350" y="918600"/>
            <a:ext cx="2550300" cy="1046700"/>
          </a:xfrm>
          <a:prstGeom prst="rect">
            <a:avLst/>
          </a:prstGeom>
          <a:solidFill>
            <a:srgbClr val="CFE2F3"/>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2018 Sci SOLs</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K.3 (physical properties - shape &amp; color), </a:t>
            </a:r>
            <a:r>
              <a:rPr lang="en"/>
              <a:t>1.4 (plant needs, structure, function)</a:t>
            </a:r>
            <a:endParaRPr sz="1400" b="0" i="0" u="none" strike="noStrike" cap="none">
              <a:solidFill>
                <a:srgbClr val="000000"/>
              </a:solidFill>
              <a:latin typeface="Arial"/>
              <a:ea typeface="Arial"/>
              <a:cs typeface="Arial"/>
              <a:sym typeface="Arial"/>
            </a:endParaRPr>
          </a:p>
        </p:txBody>
      </p:sp>
      <p:sp>
        <p:nvSpPr>
          <p:cNvPr id="172" name="Google Shape;172;p24"/>
          <p:cNvSpPr txBox="1"/>
          <p:nvPr/>
        </p:nvSpPr>
        <p:spPr>
          <a:xfrm>
            <a:off x="7714702" y="918600"/>
            <a:ext cx="1165500" cy="1262100"/>
          </a:xfrm>
          <a:prstGeom prst="rect">
            <a:avLst/>
          </a:prstGeom>
          <a:solidFill>
            <a:srgbClr val="F4CCCC"/>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sng" strike="noStrike" cap="none">
                <a:solidFill>
                  <a:srgbClr val="000000"/>
                </a:solidFill>
                <a:latin typeface="Arial"/>
                <a:ea typeface="Arial"/>
                <a:cs typeface="Arial"/>
                <a:sym typeface="Arial"/>
              </a:rPr>
              <a:t>Topics</a:t>
            </a:r>
            <a:r>
              <a:rPr lang="en" sz="14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a:t>Plants</a:t>
            </a:r>
            <a:endParaRPr/>
          </a:p>
          <a:p>
            <a:pPr marL="0" marR="0" lvl="0" indent="0" algn="l" rtl="0">
              <a:lnSpc>
                <a:spcPct val="100000"/>
              </a:lnSpc>
              <a:spcBef>
                <a:spcPts val="0"/>
              </a:spcBef>
              <a:spcAft>
                <a:spcPts val="0"/>
              </a:spcAft>
              <a:buClr>
                <a:srgbClr val="000000"/>
              </a:buClr>
              <a:buSzPts val="1400"/>
              <a:buFont typeface="Arial"/>
              <a:buNone/>
            </a:pPr>
            <a:r>
              <a:rPr lang="en"/>
              <a:t>Adaptations</a:t>
            </a:r>
            <a:endParaRPr/>
          </a:p>
          <a:p>
            <a:pPr marL="0" marR="0" lvl="0" indent="0" algn="l" rtl="0">
              <a:lnSpc>
                <a:spcPct val="100000"/>
              </a:lnSpc>
              <a:spcBef>
                <a:spcPts val="0"/>
              </a:spcBef>
              <a:spcAft>
                <a:spcPts val="0"/>
              </a:spcAft>
              <a:buClr>
                <a:srgbClr val="000000"/>
              </a:buClr>
              <a:buSzPts val="1400"/>
              <a:buFont typeface="Arial"/>
              <a:buNone/>
            </a:pPr>
            <a:r>
              <a:rPr lang="en"/>
              <a:t>Physical Properties</a:t>
            </a:r>
            <a:endParaRPr/>
          </a:p>
        </p:txBody>
      </p:sp>
      <p:sp>
        <p:nvSpPr>
          <p:cNvPr id="173" name="Google Shape;173;p24"/>
          <p:cNvSpPr txBox="1"/>
          <p:nvPr/>
        </p:nvSpPr>
        <p:spPr>
          <a:xfrm>
            <a:off x="4851349" y="2424425"/>
            <a:ext cx="3981000" cy="21240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sng" strike="noStrike" cap="none">
                <a:solidFill>
                  <a:srgbClr val="000000"/>
                </a:solidFill>
                <a:latin typeface="Arial"/>
                <a:ea typeface="Arial"/>
                <a:cs typeface="Arial"/>
                <a:sym typeface="Arial"/>
              </a:rPr>
              <a:t>Book description:</a:t>
            </a:r>
            <a:endParaRPr sz="1400" b="0" i="0" u="sng"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Each two-page spread </a:t>
            </a:r>
            <a:r>
              <a:rPr lang="en"/>
              <a:t>examines a different attribute of the giant water lily. The first page describes an element of the plant: “Spines grow under the leaves. The spines are sharp.” and the facing page emphasizes the attribute: “Really Sharp!”. The final page alludes to the spreading of seeds and restart of the life cycle. </a:t>
            </a:r>
            <a:endParaRPr sz="1400" b="0" i="0" u="none" strike="noStrike" cap="none">
              <a:solidFill>
                <a:srgbClr val="000000"/>
              </a:solidFill>
              <a:latin typeface="Arial"/>
              <a:ea typeface="Arial"/>
              <a:cs typeface="Arial"/>
              <a:sym typeface="Arial"/>
            </a:endParaRPr>
          </a:p>
        </p:txBody>
      </p:sp>
      <p:sp>
        <p:nvSpPr>
          <p:cNvPr id="174" name="Google Shape;174;p24"/>
          <p:cNvSpPr txBox="1">
            <a:spLocks noGrp="1"/>
          </p:cNvSpPr>
          <p:nvPr>
            <p:ph type="title"/>
          </p:nvPr>
        </p:nvSpPr>
        <p:spPr>
          <a:xfrm>
            <a:off x="311700" y="1561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20726"/>
              <a:buNone/>
            </a:pPr>
            <a:r>
              <a:rPr lang="en"/>
              <a:t>Kindergarten/1st: </a:t>
            </a:r>
            <a:r>
              <a:rPr lang="en" i="1"/>
              <a:t>The Giant Water Lily</a:t>
            </a:r>
            <a:r>
              <a:rPr lang="en"/>
              <a:t> </a:t>
            </a:r>
            <a:endParaRPr sz="2577"/>
          </a:p>
        </p:txBody>
      </p:sp>
      <p:pic>
        <p:nvPicPr>
          <p:cNvPr id="175" name="Google Shape;175;p24"/>
          <p:cNvPicPr preferRelativeResize="0"/>
          <p:nvPr/>
        </p:nvPicPr>
        <p:blipFill>
          <a:blip r:embed="rId3">
            <a:alphaModFix/>
          </a:blip>
          <a:stretch>
            <a:fillRect/>
          </a:stretch>
        </p:blipFill>
        <p:spPr>
          <a:xfrm>
            <a:off x="152400" y="881225"/>
            <a:ext cx="4056422" cy="41098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5"/>
          <p:cNvSpPr txBox="1"/>
          <p:nvPr/>
        </p:nvSpPr>
        <p:spPr>
          <a:xfrm>
            <a:off x="5906173" y="2662600"/>
            <a:ext cx="2362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sng" strike="noStrike" cap="none">
                <a:solidFill>
                  <a:schemeClr val="hlink"/>
                </a:solidFill>
                <a:latin typeface="Arial"/>
                <a:ea typeface="Arial"/>
                <a:cs typeface="Arial"/>
                <a:sym typeface="Arial"/>
                <a:hlinkClick r:id="rId3"/>
              </a:rPr>
              <a:t>Suggested paired texts: </a:t>
            </a:r>
            <a:endParaRPr sz="1400" b="0" i="0" u="none" strike="noStrike" cap="none">
              <a:solidFill>
                <a:srgbClr val="000000"/>
              </a:solidFill>
              <a:latin typeface="Arial"/>
              <a:ea typeface="Arial"/>
              <a:cs typeface="Arial"/>
              <a:sym typeface="Arial"/>
            </a:endParaRPr>
          </a:p>
        </p:txBody>
      </p:sp>
      <p:sp>
        <p:nvSpPr>
          <p:cNvPr id="181" name="Google Shape;181;p25"/>
          <p:cNvSpPr txBox="1"/>
          <p:nvPr/>
        </p:nvSpPr>
        <p:spPr>
          <a:xfrm>
            <a:off x="3709750" y="454200"/>
            <a:ext cx="5211300" cy="214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Activity ideas: </a:t>
            </a:r>
            <a:endParaRPr sz="1400" b="0" i="0" u="none" strike="noStrike" cap="none">
              <a:solidFill>
                <a:srgbClr val="000000"/>
              </a:solidFill>
              <a:latin typeface="Arial"/>
              <a:ea typeface="Arial"/>
              <a:cs typeface="Arial"/>
              <a:sym typeface="Arial"/>
            </a:endParaRPr>
          </a:p>
          <a:p>
            <a:pPr marL="0" lvl="0" indent="0" algn="l" rtl="0">
              <a:lnSpc>
                <a:spcPct val="115000"/>
              </a:lnSpc>
              <a:spcBef>
                <a:spcPts val="0"/>
              </a:spcBef>
              <a:spcAft>
                <a:spcPts val="0"/>
              </a:spcAft>
              <a:buNone/>
            </a:pPr>
            <a:r>
              <a:rPr lang="en" sz="1000"/>
              <a:t>Teacher or Blandy Educator label plants in the outdoor teaching space. Students  select a labeled plant, choose from word card deck (big, small, leaf, color, textures) place words at the plant.</a:t>
            </a:r>
            <a:endParaRPr sz="1000"/>
          </a:p>
          <a:p>
            <a:pPr marL="0" lvl="0" indent="0" algn="l" rtl="0">
              <a:lnSpc>
                <a:spcPct val="115000"/>
              </a:lnSpc>
              <a:spcBef>
                <a:spcPts val="0"/>
              </a:spcBef>
              <a:spcAft>
                <a:spcPts val="0"/>
              </a:spcAft>
              <a:buNone/>
            </a:pPr>
            <a:endParaRPr sz="1000"/>
          </a:p>
          <a:p>
            <a:pPr marL="0" lvl="0" indent="0" algn="l" rtl="0">
              <a:lnSpc>
                <a:spcPct val="115000"/>
              </a:lnSpc>
              <a:spcBef>
                <a:spcPts val="0"/>
              </a:spcBef>
              <a:spcAft>
                <a:spcPts val="0"/>
              </a:spcAft>
              <a:buNone/>
            </a:pPr>
            <a:r>
              <a:rPr lang="en" sz="1000"/>
              <a:t>Examine how plants grow. Look for bursting buds, open flowers, seeds and seed heads. Look at herbaceous plants and woody plants like trees. </a:t>
            </a:r>
            <a:endParaRPr sz="1000"/>
          </a:p>
          <a:p>
            <a:pPr marL="0" lvl="0" indent="0" algn="l" rtl="0">
              <a:lnSpc>
                <a:spcPct val="115000"/>
              </a:lnSpc>
              <a:spcBef>
                <a:spcPts val="0"/>
              </a:spcBef>
              <a:spcAft>
                <a:spcPts val="0"/>
              </a:spcAft>
              <a:buNone/>
            </a:pPr>
            <a:endParaRPr sz="1000"/>
          </a:p>
          <a:p>
            <a:pPr marL="0" lvl="0" indent="0" algn="l" rtl="0">
              <a:lnSpc>
                <a:spcPct val="115000"/>
              </a:lnSpc>
              <a:spcBef>
                <a:spcPts val="0"/>
              </a:spcBef>
              <a:spcAft>
                <a:spcPts val="0"/>
              </a:spcAft>
              <a:buNone/>
            </a:pPr>
            <a:r>
              <a:rPr lang="en" sz="1000"/>
              <a:t>Aquatic Wild- </a:t>
            </a:r>
            <a:r>
              <a:rPr lang="en" sz="1000" i="1"/>
              <a:t>Water Plant Art</a:t>
            </a:r>
            <a:r>
              <a:rPr lang="en" sz="1000"/>
              <a:t>: </a:t>
            </a:r>
            <a:r>
              <a:rPr lang="en" sz="1000">
                <a:solidFill>
                  <a:srgbClr val="333333"/>
                </a:solidFill>
              </a:rPr>
              <a:t>Students create artwork showing aquatic habitats from their drawings and pressed aquatic plants. Upon completion students identify aquatic plants as an important component in aquatic habitats and for aquatic wildlife.</a:t>
            </a:r>
            <a:endParaRPr sz="1000"/>
          </a:p>
        </p:txBody>
      </p:sp>
      <p:sp>
        <p:nvSpPr>
          <p:cNvPr id="182" name="Google Shape;182;p25"/>
          <p:cNvSpPr txBox="1">
            <a:spLocks noGrp="1"/>
          </p:cNvSpPr>
          <p:nvPr>
            <p:ph type="title"/>
          </p:nvPr>
        </p:nvSpPr>
        <p:spPr>
          <a:xfrm>
            <a:off x="353175" y="0"/>
            <a:ext cx="57345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Kindergarten/1st: </a:t>
            </a:r>
            <a:r>
              <a:rPr lang="en" i="1"/>
              <a:t>The Giant Water Lily</a:t>
            </a:r>
            <a:endParaRPr i="1"/>
          </a:p>
        </p:txBody>
      </p:sp>
      <p:sp>
        <p:nvSpPr>
          <p:cNvPr id="183" name="Google Shape;183;p25"/>
          <p:cNvSpPr txBox="1"/>
          <p:nvPr/>
        </p:nvSpPr>
        <p:spPr>
          <a:xfrm>
            <a:off x="7225325" y="3123700"/>
            <a:ext cx="20274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Arial"/>
                <a:ea typeface="Arial"/>
                <a:cs typeface="Arial"/>
                <a:sym typeface="Arial"/>
              </a:rPr>
              <a:t>Nat Geo -</a:t>
            </a:r>
            <a:r>
              <a:rPr lang="en" sz="1000">
                <a:solidFill>
                  <a:schemeClr val="dk1"/>
                </a:solidFill>
              </a:rPr>
              <a:t> </a:t>
            </a:r>
            <a:r>
              <a:rPr lang="en" sz="1000" i="1">
                <a:solidFill>
                  <a:schemeClr val="dk1"/>
                </a:solidFill>
              </a:rPr>
              <a:t>Different Trees</a:t>
            </a:r>
            <a:endParaRPr sz="1000" b="0" i="1"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Arial"/>
                <a:ea typeface="Arial"/>
                <a:cs typeface="Arial"/>
                <a:sym typeface="Arial"/>
              </a:rPr>
              <a:t>2018 Sci SOLs:</a:t>
            </a:r>
            <a:r>
              <a:rPr lang="en" sz="1000" b="0" i="0" u="none" strike="noStrike" cap="none">
                <a:solidFill>
                  <a:schemeClr val="dk1"/>
                </a:solidFill>
                <a:latin typeface="Arial"/>
                <a:ea typeface="Arial"/>
                <a:cs typeface="Arial"/>
                <a:sym typeface="Arial"/>
              </a:rPr>
              <a:t> </a:t>
            </a:r>
            <a:r>
              <a:rPr lang="en" sz="1000">
                <a:solidFill>
                  <a:schemeClr val="dk1"/>
                </a:solidFill>
              </a:rPr>
              <a:t>K.1, 1.4</a:t>
            </a:r>
            <a:endParaRPr sz="1400" b="0" i="0" u="none" strike="noStrike" cap="none">
              <a:solidFill>
                <a:srgbClr val="000000"/>
              </a:solidFill>
              <a:latin typeface="Arial"/>
              <a:ea typeface="Arial"/>
              <a:cs typeface="Arial"/>
              <a:sym typeface="Arial"/>
            </a:endParaRPr>
          </a:p>
        </p:txBody>
      </p:sp>
      <p:sp>
        <p:nvSpPr>
          <p:cNvPr id="184" name="Google Shape;184;p25"/>
          <p:cNvSpPr txBox="1"/>
          <p:nvPr/>
        </p:nvSpPr>
        <p:spPr>
          <a:xfrm rot="-5400000">
            <a:off x="6519925" y="4156200"/>
            <a:ext cx="15990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Arial"/>
                <a:ea typeface="Arial"/>
                <a:cs typeface="Arial"/>
                <a:sym typeface="Arial"/>
              </a:rPr>
              <a:t>Already in your collection</a:t>
            </a:r>
            <a:endParaRPr sz="1400" b="0" i="0" u="none" strike="noStrike" cap="none">
              <a:solidFill>
                <a:srgbClr val="000000"/>
              </a:solidFill>
              <a:latin typeface="Arial"/>
              <a:ea typeface="Arial"/>
              <a:cs typeface="Arial"/>
              <a:sym typeface="Arial"/>
            </a:endParaRPr>
          </a:p>
        </p:txBody>
      </p:sp>
      <p:pic>
        <p:nvPicPr>
          <p:cNvPr id="185" name="Google Shape;185;p25"/>
          <p:cNvPicPr preferRelativeResize="0"/>
          <p:nvPr/>
        </p:nvPicPr>
        <p:blipFill>
          <a:blip r:embed="rId4">
            <a:alphaModFix/>
          </a:blip>
          <a:stretch>
            <a:fillRect/>
          </a:stretch>
        </p:blipFill>
        <p:spPr>
          <a:xfrm>
            <a:off x="353175" y="669488"/>
            <a:ext cx="2362200" cy="2393311"/>
          </a:xfrm>
          <a:prstGeom prst="rect">
            <a:avLst/>
          </a:prstGeom>
          <a:noFill/>
          <a:ln>
            <a:noFill/>
          </a:ln>
        </p:spPr>
      </p:pic>
      <p:pic>
        <p:nvPicPr>
          <p:cNvPr id="186" name="Google Shape;186;p25"/>
          <p:cNvPicPr preferRelativeResize="0"/>
          <p:nvPr/>
        </p:nvPicPr>
        <p:blipFill>
          <a:blip r:embed="rId5">
            <a:alphaModFix/>
          </a:blip>
          <a:stretch>
            <a:fillRect/>
          </a:stretch>
        </p:blipFill>
        <p:spPr>
          <a:xfrm>
            <a:off x="7488775" y="3705951"/>
            <a:ext cx="1245028" cy="1310725"/>
          </a:xfrm>
          <a:prstGeom prst="rect">
            <a:avLst/>
          </a:prstGeom>
          <a:noFill/>
          <a:ln>
            <a:noFill/>
          </a:ln>
        </p:spPr>
      </p:pic>
      <p:pic>
        <p:nvPicPr>
          <p:cNvPr id="187" name="Google Shape;187;p25"/>
          <p:cNvPicPr preferRelativeResize="0"/>
          <p:nvPr/>
        </p:nvPicPr>
        <p:blipFill>
          <a:blip r:embed="rId6">
            <a:alphaModFix/>
          </a:blip>
          <a:stretch>
            <a:fillRect/>
          </a:stretch>
        </p:blipFill>
        <p:spPr>
          <a:xfrm>
            <a:off x="5561675" y="3708633"/>
            <a:ext cx="1245025" cy="1305363"/>
          </a:xfrm>
          <a:prstGeom prst="rect">
            <a:avLst/>
          </a:prstGeom>
          <a:noFill/>
          <a:ln>
            <a:noFill/>
          </a:ln>
        </p:spPr>
      </p:pic>
      <p:sp>
        <p:nvSpPr>
          <p:cNvPr id="188" name="Google Shape;188;p25"/>
          <p:cNvSpPr txBox="1"/>
          <p:nvPr/>
        </p:nvSpPr>
        <p:spPr>
          <a:xfrm>
            <a:off x="5170475" y="3125200"/>
            <a:ext cx="20274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Arial"/>
                <a:ea typeface="Arial"/>
                <a:cs typeface="Arial"/>
                <a:sym typeface="Arial"/>
              </a:rPr>
              <a:t>Nat Geo -</a:t>
            </a:r>
            <a:r>
              <a:rPr lang="en" sz="1000">
                <a:solidFill>
                  <a:schemeClr val="dk1"/>
                </a:solidFill>
              </a:rPr>
              <a:t> </a:t>
            </a:r>
            <a:r>
              <a:rPr lang="en" sz="1000" i="1">
                <a:solidFill>
                  <a:schemeClr val="dk1"/>
                </a:solidFill>
              </a:rPr>
              <a:t>A Rainbow of Flowers</a:t>
            </a:r>
            <a:endParaRPr sz="1000" b="0" i="1"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Arial"/>
                <a:ea typeface="Arial"/>
                <a:cs typeface="Arial"/>
                <a:sym typeface="Arial"/>
              </a:rPr>
              <a:t>2018 Sci SOLs:</a:t>
            </a:r>
            <a:r>
              <a:rPr lang="en" sz="1000" b="0" i="0" u="none" strike="noStrike" cap="none">
                <a:solidFill>
                  <a:schemeClr val="dk1"/>
                </a:solidFill>
                <a:latin typeface="Arial"/>
                <a:ea typeface="Arial"/>
                <a:cs typeface="Arial"/>
                <a:sym typeface="Arial"/>
              </a:rPr>
              <a:t> </a:t>
            </a:r>
            <a:r>
              <a:rPr lang="en" sz="1000">
                <a:solidFill>
                  <a:schemeClr val="dk1"/>
                </a:solidFill>
              </a:rPr>
              <a:t>K.3</a:t>
            </a:r>
            <a:endParaRPr sz="1400" b="0" i="0" u="none" strike="noStrike" cap="none">
              <a:solidFill>
                <a:srgbClr val="000000"/>
              </a:solidFill>
              <a:latin typeface="Arial"/>
              <a:ea typeface="Arial"/>
              <a:cs typeface="Arial"/>
              <a:sym typeface="Arial"/>
            </a:endParaRPr>
          </a:p>
        </p:txBody>
      </p:sp>
      <p:sp>
        <p:nvSpPr>
          <p:cNvPr id="189" name="Google Shape;189;p25"/>
          <p:cNvSpPr txBox="1"/>
          <p:nvPr/>
        </p:nvSpPr>
        <p:spPr>
          <a:xfrm rot="-5400000">
            <a:off x="4502713" y="4153850"/>
            <a:ext cx="15990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Arial"/>
                <a:ea typeface="Arial"/>
                <a:cs typeface="Arial"/>
                <a:sym typeface="Arial"/>
              </a:rPr>
              <a:t>Already in your collection</a:t>
            </a:r>
            <a:endParaRPr sz="1400" b="0" i="0" u="none" strike="noStrike" cap="none">
              <a:solidFill>
                <a:srgbClr val="000000"/>
              </a:solidFill>
              <a:latin typeface="Arial"/>
              <a:ea typeface="Arial"/>
              <a:cs typeface="Arial"/>
              <a:sym typeface="Arial"/>
            </a:endParaRPr>
          </a:p>
        </p:txBody>
      </p:sp>
      <p:pic>
        <p:nvPicPr>
          <p:cNvPr id="190" name="Google Shape;190;p25"/>
          <p:cNvPicPr preferRelativeResize="0"/>
          <p:nvPr/>
        </p:nvPicPr>
        <p:blipFill>
          <a:blip r:embed="rId7">
            <a:alphaModFix/>
          </a:blip>
          <a:stretch>
            <a:fillRect/>
          </a:stretch>
        </p:blipFill>
        <p:spPr>
          <a:xfrm>
            <a:off x="3374400" y="3588275"/>
            <a:ext cx="1441725" cy="1469849"/>
          </a:xfrm>
          <a:prstGeom prst="rect">
            <a:avLst/>
          </a:prstGeom>
          <a:noFill/>
          <a:ln>
            <a:noFill/>
          </a:ln>
        </p:spPr>
      </p:pic>
      <p:sp>
        <p:nvSpPr>
          <p:cNvPr id="191" name="Google Shape;191;p25"/>
          <p:cNvSpPr txBox="1"/>
          <p:nvPr/>
        </p:nvSpPr>
        <p:spPr>
          <a:xfrm rot="-5400000">
            <a:off x="2306388" y="4089275"/>
            <a:ext cx="15990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Arial"/>
                <a:ea typeface="Arial"/>
                <a:cs typeface="Arial"/>
                <a:sym typeface="Arial"/>
              </a:rPr>
              <a:t>Already in your collection</a:t>
            </a:r>
            <a:endParaRPr sz="1400" b="0" i="0" u="none" strike="noStrike" cap="none">
              <a:solidFill>
                <a:srgbClr val="000000"/>
              </a:solidFill>
              <a:latin typeface="Arial"/>
              <a:ea typeface="Arial"/>
              <a:cs typeface="Arial"/>
              <a:sym typeface="Arial"/>
            </a:endParaRPr>
          </a:p>
        </p:txBody>
      </p:sp>
      <p:sp>
        <p:nvSpPr>
          <p:cNvPr id="192" name="Google Shape;192;p25"/>
          <p:cNvSpPr txBox="1"/>
          <p:nvPr/>
        </p:nvSpPr>
        <p:spPr>
          <a:xfrm>
            <a:off x="2923926" y="3123700"/>
            <a:ext cx="22191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Arial"/>
                <a:ea typeface="Arial"/>
                <a:cs typeface="Arial"/>
                <a:sym typeface="Arial"/>
              </a:rPr>
              <a:t>Nat Geo - </a:t>
            </a:r>
            <a:r>
              <a:rPr lang="en" sz="1000" i="1">
                <a:solidFill>
                  <a:schemeClr val="dk1"/>
                </a:solidFill>
              </a:rPr>
              <a:t>The Cactus Name Game</a:t>
            </a:r>
            <a:endParaRPr sz="1000" b="0" i="1"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Arial"/>
                <a:ea typeface="Arial"/>
                <a:cs typeface="Arial"/>
                <a:sym typeface="Arial"/>
              </a:rPr>
              <a:t>2018 Sci SOLs:</a:t>
            </a:r>
            <a:r>
              <a:rPr lang="en" sz="1000" b="0" i="0" u="none" strike="noStrike" cap="none">
                <a:solidFill>
                  <a:schemeClr val="dk1"/>
                </a:solidFill>
                <a:latin typeface="Arial"/>
                <a:ea typeface="Arial"/>
                <a:cs typeface="Arial"/>
                <a:sym typeface="Arial"/>
              </a:rPr>
              <a:t> K</a:t>
            </a:r>
            <a:r>
              <a:rPr lang="en" sz="1000">
                <a:solidFill>
                  <a:schemeClr val="dk1"/>
                </a:solidFill>
              </a:rPr>
              <a:t>., 1.4</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6"/>
          <p:cNvSpPr txBox="1"/>
          <p:nvPr/>
        </p:nvSpPr>
        <p:spPr>
          <a:xfrm>
            <a:off x="4851350" y="918600"/>
            <a:ext cx="2550300" cy="1046700"/>
          </a:xfrm>
          <a:prstGeom prst="rect">
            <a:avLst/>
          </a:prstGeom>
          <a:solidFill>
            <a:srgbClr val="CFE2F3"/>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2018 Sci SOLs</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K.3 (physical properties - shape &amp; color), </a:t>
            </a:r>
            <a:r>
              <a:rPr lang="en"/>
              <a:t>1.4 (plant structure, function)</a:t>
            </a:r>
            <a:endParaRPr sz="1400" b="0" i="0" u="none" strike="noStrike" cap="none">
              <a:solidFill>
                <a:srgbClr val="000000"/>
              </a:solidFill>
              <a:latin typeface="Arial"/>
              <a:ea typeface="Arial"/>
              <a:cs typeface="Arial"/>
              <a:sym typeface="Arial"/>
            </a:endParaRPr>
          </a:p>
        </p:txBody>
      </p:sp>
      <p:sp>
        <p:nvSpPr>
          <p:cNvPr id="198" name="Google Shape;198;p26"/>
          <p:cNvSpPr txBox="1"/>
          <p:nvPr/>
        </p:nvSpPr>
        <p:spPr>
          <a:xfrm>
            <a:off x="7714702" y="918600"/>
            <a:ext cx="1165500" cy="1262100"/>
          </a:xfrm>
          <a:prstGeom prst="rect">
            <a:avLst/>
          </a:prstGeom>
          <a:solidFill>
            <a:srgbClr val="F4CCCC"/>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sng" strike="noStrike" cap="none">
                <a:solidFill>
                  <a:srgbClr val="000000"/>
                </a:solidFill>
                <a:latin typeface="Arial"/>
                <a:ea typeface="Arial"/>
                <a:cs typeface="Arial"/>
                <a:sym typeface="Arial"/>
              </a:rPr>
              <a:t>Topics</a:t>
            </a:r>
            <a:r>
              <a:rPr lang="en" sz="14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a:t>Plants</a:t>
            </a:r>
            <a:endParaRPr/>
          </a:p>
          <a:p>
            <a:pPr marL="0" marR="0" lvl="0" indent="0" algn="l" rtl="0">
              <a:lnSpc>
                <a:spcPct val="100000"/>
              </a:lnSpc>
              <a:spcBef>
                <a:spcPts val="0"/>
              </a:spcBef>
              <a:spcAft>
                <a:spcPts val="0"/>
              </a:spcAft>
              <a:buClr>
                <a:srgbClr val="000000"/>
              </a:buClr>
              <a:buSzPts val="1400"/>
              <a:buFont typeface="Arial"/>
              <a:buNone/>
            </a:pPr>
            <a:r>
              <a:rPr lang="en"/>
              <a:t>Adaptations</a:t>
            </a:r>
            <a:endParaRPr/>
          </a:p>
          <a:p>
            <a:pPr marL="0" marR="0" lvl="0" indent="0" algn="l" rtl="0">
              <a:lnSpc>
                <a:spcPct val="100000"/>
              </a:lnSpc>
              <a:spcBef>
                <a:spcPts val="0"/>
              </a:spcBef>
              <a:spcAft>
                <a:spcPts val="0"/>
              </a:spcAft>
              <a:buClr>
                <a:srgbClr val="000000"/>
              </a:buClr>
              <a:buSzPts val="1400"/>
              <a:buFont typeface="Arial"/>
              <a:buNone/>
            </a:pPr>
            <a:r>
              <a:rPr lang="en"/>
              <a:t>Physical Properties</a:t>
            </a:r>
            <a:endParaRPr/>
          </a:p>
        </p:txBody>
      </p:sp>
      <p:sp>
        <p:nvSpPr>
          <p:cNvPr id="199" name="Google Shape;199;p26"/>
          <p:cNvSpPr txBox="1"/>
          <p:nvPr/>
        </p:nvSpPr>
        <p:spPr>
          <a:xfrm>
            <a:off x="4305349" y="2305113"/>
            <a:ext cx="3981000" cy="12429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sng" strike="noStrike" cap="none">
                <a:solidFill>
                  <a:srgbClr val="000000"/>
                </a:solidFill>
                <a:latin typeface="Arial"/>
                <a:ea typeface="Arial"/>
                <a:cs typeface="Arial"/>
                <a:sym typeface="Arial"/>
              </a:rPr>
              <a:t>Book description:</a:t>
            </a:r>
            <a:endParaRPr sz="1400" b="0" i="0" u="sng"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a:t>Tree parts and structure (flowers, trunk, bark, size…) are compared and contrasted on facing pages. </a:t>
            </a:r>
            <a:endParaRPr sz="1400" b="0" i="0" u="none" strike="noStrike" cap="none">
              <a:solidFill>
                <a:srgbClr val="000000"/>
              </a:solidFill>
              <a:latin typeface="Arial"/>
              <a:ea typeface="Arial"/>
              <a:cs typeface="Arial"/>
              <a:sym typeface="Arial"/>
            </a:endParaRPr>
          </a:p>
        </p:txBody>
      </p:sp>
      <p:sp>
        <p:nvSpPr>
          <p:cNvPr id="200" name="Google Shape;200;p26"/>
          <p:cNvSpPr txBox="1">
            <a:spLocks noGrp="1"/>
          </p:cNvSpPr>
          <p:nvPr>
            <p:ph type="title"/>
          </p:nvPr>
        </p:nvSpPr>
        <p:spPr>
          <a:xfrm>
            <a:off x="311700" y="1561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20726"/>
              <a:buNone/>
            </a:pPr>
            <a:r>
              <a:rPr lang="en"/>
              <a:t>Kindergarten/1st: </a:t>
            </a:r>
            <a:r>
              <a:rPr lang="en" i="1"/>
              <a:t>Different Trees</a:t>
            </a:r>
            <a:endParaRPr sz="2577"/>
          </a:p>
        </p:txBody>
      </p:sp>
      <p:pic>
        <p:nvPicPr>
          <p:cNvPr id="201" name="Google Shape;201;p26"/>
          <p:cNvPicPr preferRelativeResize="0"/>
          <p:nvPr/>
        </p:nvPicPr>
        <p:blipFill>
          <a:blip r:embed="rId3">
            <a:alphaModFix/>
          </a:blip>
          <a:stretch>
            <a:fillRect/>
          </a:stretch>
        </p:blipFill>
        <p:spPr>
          <a:xfrm>
            <a:off x="152400" y="881225"/>
            <a:ext cx="3903923" cy="410987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27"/>
          <p:cNvSpPr txBox="1"/>
          <p:nvPr/>
        </p:nvSpPr>
        <p:spPr>
          <a:xfrm>
            <a:off x="298675" y="3900850"/>
            <a:ext cx="2287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b="0" i="0" u="sng" strike="noStrike" cap="none">
                <a:solidFill>
                  <a:schemeClr val="hlink"/>
                </a:solidFill>
                <a:latin typeface="Arial"/>
                <a:ea typeface="Arial"/>
                <a:cs typeface="Arial"/>
                <a:sym typeface="Arial"/>
                <a:hlinkClick r:id="rId3"/>
              </a:rPr>
              <a:t>Suggested paired texts: </a:t>
            </a:r>
            <a:endParaRPr b="0" i="0" u="none" strike="noStrike" cap="none">
              <a:solidFill>
                <a:srgbClr val="000000"/>
              </a:solidFill>
              <a:latin typeface="Arial"/>
              <a:ea typeface="Arial"/>
              <a:cs typeface="Arial"/>
              <a:sym typeface="Arial"/>
            </a:endParaRPr>
          </a:p>
        </p:txBody>
      </p:sp>
      <p:sp>
        <p:nvSpPr>
          <p:cNvPr id="207" name="Google Shape;207;p27"/>
          <p:cNvSpPr txBox="1"/>
          <p:nvPr/>
        </p:nvSpPr>
        <p:spPr>
          <a:xfrm>
            <a:off x="2977700" y="606600"/>
            <a:ext cx="5943300" cy="2253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Activity ideas: </a:t>
            </a:r>
            <a:endParaRPr sz="1400" b="0" i="0" u="none" strike="noStrike" cap="none">
              <a:solidFill>
                <a:srgbClr val="000000"/>
              </a:solidFill>
              <a:latin typeface="Arial"/>
              <a:ea typeface="Arial"/>
              <a:cs typeface="Arial"/>
              <a:sym typeface="Arial"/>
            </a:endParaRPr>
          </a:p>
          <a:p>
            <a:pPr marL="0" lvl="0" indent="0" algn="l" rtl="0">
              <a:lnSpc>
                <a:spcPct val="115000"/>
              </a:lnSpc>
              <a:spcBef>
                <a:spcPts val="0"/>
              </a:spcBef>
              <a:spcAft>
                <a:spcPts val="0"/>
              </a:spcAft>
              <a:buNone/>
            </a:pPr>
            <a:endParaRPr sz="600"/>
          </a:p>
          <a:p>
            <a:pPr marL="0" lvl="0" indent="0" algn="l" rtl="0">
              <a:lnSpc>
                <a:spcPct val="115000"/>
              </a:lnSpc>
              <a:spcBef>
                <a:spcPts val="0"/>
              </a:spcBef>
              <a:spcAft>
                <a:spcPts val="0"/>
              </a:spcAft>
              <a:buNone/>
            </a:pPr>
            <a:r>
              <a:rPr lang="en" sz="1000"/>
              <a:t>bark and leaf rubbings</a:t>
            </a:r>
            <a:endParaRPr sz="1000"/>
          </a:p>
          <a:p>
            <a:pPr marL="0" lvl="0" indent="0" algn="l" rtl="0">
              <a:lnSpc>
                <a:spcPct val="115000"/>
              </a:lnSpc>
              <a:spcBef>
                <a:spcPts val="0"/>
              </a:spcBef>
              <a:spcAft>
                <a:spcPts val="0"/>
              </a:spcAft>
              <a:buNone/>
            </a:pPr>
            <a:endParaRPr sz="600"/>
          </a:p>
          <a:p>
            <a:pPr marL="0" lvl="0" indent="0" algn="l" rtl="0">
              <a:lnSpc>
                <a:spcPct val="115000"/>
              </a:lnSpc>
              <a:spcBef>
                <a:spcPts val="0"/>
              </a:spcBef>
              <a:spcAft>
                <a:spcPts val="0"/>
              </a:spcAft>
              <a:buNone/>
            </a:pPr>
            <a:r>
              <a:rPr lang="en" sz="1000"/>
              <a:t>choose a plant - look at leaf, flower, seed, trunk/stem and use three words to describe</a:t>
            </a:r>
            <a:endParaRPr sz="1000"/>
          </a:p>
          <a:p>
            <a:pPr marL="0" lvl="0" indent="0" algn="l" rtl="0">
              <a:lnSpc>
                <a:spcPct val="115000"/>
              </a:lnSpc>
              <a:spcBef>
                <a:spcPts val="0"/>
              </a:spcBef>
              <a:spcAft>
                <a:spcPts val="0"/>
              </a:spcAft>
              <a:buNone/>
            </a:pPr>
            <a:endParaRPr sz="600"/>
          </a:p>
          <a:p>
            <a:pPr marL="0" lvl="0" indent="0" algn="l" rtl="0">
              <a:lnSpc>
                <a:spcPct val="115000"/>
              </a:lnSpc>
              <a:spcBef>
                <a:spcPts val="0"/>
              </a:spcBef>
              <a:spcAft>
                <a:spcPts val="0"/>
              </a:spcAft>
              <a:buNone/>
            </a:pPr>
            <a:r>
              <a:rPr lang="en" sz="1000"/>
              <a:t>observe a plant. Move your body to look like that plant. make a forest/garden together</a:t>
            </a:r>
            <a:endParaRPr sz="1000"/>
          </a:p>
          <a:p>
            <a:pPr marL="0" lvl="0" indent="0" algn="l" rtl="0">
              <a:lnSpc>
                <a:spcPct val="115000"/>
              </a:lnSpc>
              <a:spcBef>
                <a:spcPts val="0"/>
              </a:spcBef>
              <a:spcAft>
                <a:spcPts val="0"/>
              </a:spcAft>
              <a:buNone/>
            </a:pPr>
            <a:endParaRPr sz="600"/>
          </a:p>
          <a:p>
            <a:pPr marL="0" lvl="0" indent="0" algn="l" rtl="0">
              <a:lnSpc>
                <a:spcPct val="115000"/>
              </a:lnSpc>
              <a:spcBef>
                <a:spcPts val="0"/>
              </a:spcBef>
              <a:spcAft>
                <a:spcPts val="0"/>
              </a:spcAft>
              <a:buNone/>
            </a:pPr>
            <a:r>
              <a:rPr lang="en" sz="1000"/>
              <a:t>outdoor journal - picture poems about plant/tree</a:t>
            </a:r>
            <a:endParaRPr sz="1000"/>
          </a:p>
          <a:p>
            <a:pPr marL="0" lvl="0" indent="0" algn="l" rtl="0">
              <a:lnSpc>
                <a:spcPct val="115000"/>
              </a:lnSpc>
              <a:spcBef>
                <a:spcPts val="0"/>
              </a:spcBef>
              <a:spcAft>
                <a:spcPts val="0"/>
              </a:spcAft>
              <a:buNone/>
            </a:pPr>
            <a:endParaRPr sz="600"/>
          </a:p>
          <a:p>
            <a:pPr marL="0" lvl="0" indent="0" algn="l" rtl="0">
              <a:lnSpc>
                <a:spcPct val="115000"/>
              </a:lnSpc>
              <a:spcBef>
                <a:spcPts val="0"/>
              </a:spcBef>
              <a:spcAft>
                <a:spcPts val="0"/>
              </a:spcAft>
              <a:buNone/>
            </a:pPr>
            <a:r>
              <a:rPr lang="en" sz="1000"/>
              <a:t>Imagine you are the plant/tree, how do you feel?</a:t>
            </a:r>
            <a:endParaRPr sz="1000"/>
          </a:p>
          <a:p>
            <a:pPr marL="0" lvl="0" indent="0" algn="l" rtl="0">
              <a:lnSpc>
                <a:spcPct val="115000"/>
              </a:lnSpc>
              <a:spcBef>
                <a:spcPts val="0"/>
              </a:spcBef>
              <a:spcAft>
                <a:spcPts val="0"/>
              </a:spcAft>
              <a:buNone/>
            </a:pPr>
            <a:endParaRPr sz="600"/>
          </a:p>
          <a:p>
            <a:pPr marL="0" lvl="0" indent="0" algn="l" rtl="0">
              <a:lnSpc>
                <a:spcPct val="115000"/>
              </a:lnSpc>
              <a:spcBef>
                <a:spcPts val="0"/>
              </a:spcBef>
              <a:spcAft>
                <a:spcPts val="0"/>
              </a:spcAft>
              <a:buNone/>
            </a:pPr>
            <a:r>
              <a:rPr lang="en" sz="1000"/>
              <a:t>Project Learning Tree - </a:t>
            </a:r>
            <a:r>
              <a:rPr lang="en" sz="1000" i="1" u="sng">
                <a:solidFill>
                  <a:schemeClr val="hlink"/>
                </a:solidFill>
                <a:hlinkClick r:id="rId4"/>
              </a:rPr>
              <a:t>Get in Touch With Trees</a:t>
            </a:r>
            <a:r>
              <a:rPr lang="en" sz="1000" i="1"/>
              <a:t>, </a:t>
            </a:r>
            <a:r>
              <a:rPr lang="en" sz="1000" i="1" u="sng">
                <a:solidFill>
                  <a:schemeClr val="hlink"/>
                </a:solidFill>
                <a:hlinkClick r:id="rId5"/>
              </a:rPr>
              <a:t>Adopt a Tree</a:t>
            </a:r>
            <a:r>
              <a:rPr lang="en" sz="1000" i="1"/>
              <a:t>, </a:t>
            </a:r>
            <a:r>
              <a:rPr lang="en" sz="1000" i="1" u="sng">
                <a:solidFill>
                  <a:schemeClr val="hlink"/>
                </a:solidFill>
                <a:hlinkClick r:id="rId6"/>
              </a:rPr>
              <a:t>We All Need Trees</a:t>
            </a:r>
            <a:r>
              <a:rPr lang="en" sz="1000" i="1"/>
              <a:t>, </a:t>
            </a:r>
            <a:r>
              <a:rPr lang="en" sz="1000" i="1" u="sng">
                <a:solidFill>
                  <a:schemeClr val="hlink"/>
                </a:solidFill>
                <a:hlinkClick r:id="rId7"/>
              </a:rPr>
              <a:t>Every Tree For Itself,</a:t>
            </a:r>
            <a:r>
              <a:rPr lang="en" sz="1000"/>
              <a:t> </a:t>
            </a:r>
            <a:r>
              <a:rPr lang="en" sz="1000" i="1" u="sng">
                <a:solidFill>
                  <a:schemeClr val="hlink"/>
                </a:solidFill>
                <a:hlinkClick r:id="rId8"/>
              </a:rPr>
              <a:t>The Closer You Look</a:t>
            </a:r>
            <a:endParaRPr sz="1000"/>
          </a:p>
        </p:txBody>
      </p:sp>
      <p:sp>
        <p:nvSpPr>
          <p:cNvPr id="208" name="Google Shape;208;p27"/>
          <p:cNvSpPr txBox="1">
            <a:spLocks noGrp="1"/>
          </p:cNvSpPr>
          <p:nvPr>
            <p:ph type="title"/>
          </p:nvPr>
        </p:nvSpPr>
        <p:spPr>
          <a:xfrm>
            <a:off x="353175" y="0"/>
            <a:ext cx="57345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Kindergarten/1st: </a:t>
            </a:r>
            <a:r>
              <a:rPr lang="en" i="1"/>
              <a:t>Different Trees</a:t>
            </a:r>
            <a:endParaRPr i="1"/>
          </a:p>
        </p:txBody>
      </p:sp>
      <p:sp>
        <p:nvSpPr>
          <p:cNvPr id="209" name="Google Shape;209;p27"/>
          <p:cNvSpPr txBox="1"/>
          <p:nvPr/>
        </p:nvSpPr>
        <p:spPr>
          <a:xfrm>
            <a:off x="6844325" y="3123700"/>
            <a:ext cx="20274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Arial"/>
                <a:ea typeface="Arial"/>
                <a:cs typeface="Arial"/>
                <a:sym typeface="Arial"/>
              </a:rPr>
              <a:t>Nat Geo - </a:t>
            </a:r>
            <a:r>
              <a:rPr lang="en" sz="1000" i="1">
                <a:solidFill>
                  <a:schemeClr val="dk1"/>
                </a:solidFill>
              </a:rPr>
              <a:t>The Giant Water Lily</a:t>
            </a:r>
            <a:endParaRPr sz="1000" b="0" i="1"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Arial"/>
                <a:ea typeface="Arial"/>
                <a:cs typeface="Arial"/>
                <a:sym typeface="Arial"/>
              </a:rPr>
              <a:t>2018 Sci SOLs:</a:t>
            </a:r>
            <a:r>
              <a:rPr lang="en" sz="1000" b="0" i="0" u="none" strike="noStrike" cap="none">
                <a:solidFill>
                  <a:schemeClr val="dk1"/>
                </a:solidFill>
                <a:latin typeface="Arial"/>
                <a:ea typeface="Arial"/>
                <a:cs typeface="Arial"/>
                <a:sym typeface="Arial"/>
              </a:rPr>
              <a:t> K</a:t>
            </a:r>
            <a:r>
              <a:rPr lang="en" sz="1000">
                <a:solidFill>
                  <a:schemeClr val="dk1"/>
                </a:solidFill>
              </a:rPr>
              <a:t>.1, 1.4</a:t>
            </a:r>
            <a:endParaRPr sz="1400" b="0" i="0" u="none" strike="noStrike" cap="none">
              <a:solidFill>
                <a:srgbClr val="000000"/>
              </a:solidFill>
              <a:latin typeface="Arial"/>
              <a:ea typeface="Arial"/>
              <a:cs typeface="Arial"/>
              <a:sym typeface="Arial"/>
            </a:endParaRPr>
          </a:p>
        </p:txBody>
      </p:sp>
      <p:sp>
        <p:nvSpPr>
          <p:cNvPr id="210" name="Google Shape;210;p27"/>
          <p:cNvSpPr txBox="1"/>
          <p:nvPr/>
        </p:nvSpPr>
        <p:spPr>
          <a:xfrm rot="-5400000">
            <a:off x="6138925" y="4156200"/>
            <a:ext cx="15990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Arial"/>
                <a:ea typeface="Arial"/>
                <a:cs typeface="Arial"/>
                <a:sym typeface="Arial"/>
              </a:rPr>
              <a:t>Already in your collection</a:t>
            </a:r>
            <a:endParaRPr sz="1400" b="0" i="0" u="none" strike="noStrike" cap="none">
              <a:solidFill>
                <a:srgbClr val="000000"/>
              </a:solidFill>
              <a:latin typeface="Arial"/>
              <a:ea typeface="Arial"/>
              <a:cs typeface="Arial"/>
              <a:sym typeface="Arial"/>
            </a:endParaRPr>
          </a:p>
        </p:txBody>
      </p:sp>
      <p:pic>
        <p:nvPicPr>
          <p:cNvPr id="211" name="Google Shape;211;p27"/>
          <p:cNvPicPr preferRelativeResize="0"/>
          <p:nvPr/>
        </p:nvPicPr>
        <p:blipFill>
          <a:blip r:embed="rId9">
            <a:alphaModFix/>
          </a:blip>
          <a:stretch>
            <a:fillRect/>
          </a:stretch>
        </p:blipFill>
        <p:spPr>
          <a:xfrm>
            <a:off x="353175" y="843171"/>
            <a:ext cx="2287776" cy="2408449"/>
          </a:xfrm>
          <a:prstGeom prst="rect">
            <a:avLst/>
          </a:prstGeom>
          <a:noFill/>
          <a:ln>
            <a:noFill/>
          </a:ln>
        </p:spPr>
      </p:pic>
      <p:pic>
        <p:nvPicPr>
          <p:cNvPr id="212" name="Google Shape;212;p27"/>
          <p:cNvPicPr preferRelativeResize="0"/>
          <p:nvPr/>
        </p:nvPicPr>
        <p:blipFill>
          <a:blip r:embed="rId10">
            <a:alphaModFix/>
          </a:blip>
          <a:stretch>
            <a:fillRect/>
          </a:stretch>
        </p:blipFill>
        <p:spPr>
          <a:xfrm>
            <a:off x="7107775" y="3636275"/>
            <a:ext cx="1361400" cy="1379332"/>
          </a:xfrm>
          <a:prstGeom prst="rect">
            <a:avLst/>
          </a:prstGeom>
          <a:noFill/>
          <a:ln>
            <a:noFill/>
          </a:ln>
        </p:spPr>
      </p:pic>
      <p:pic>
        <p:nvPicPr>
          <p:cNvPr id="213" name="Google Shape;213;p27"/>
          <p:cNvPicPr preferRelativeResize="0"/>
          <p:nvPr/>
        </p:nvPicPr>
        <p:blipFill>
          <a:blip r:embed="rId11">
            <a:alphaModFix/>
          </a:blip>
          <a:stretch>
            <a:fillRect/>
          </a:stretch>
        </p:blipFill>
        <p:spPr>
          <a:xfrm>
            <a:off x="5180675" y="3708633"/>
            <a:ext cx="1245025" cy="1305363"/>
          </a:xfrm>
          <a:prstGeom prst="rect">
            <a:avLst/>
          </a:prstGeom>
          <a:noFill/>
          <a:ln>
            <a:noFill/>
          </a:ln>
        </p:spPr>
      </p:pic>
      <p:sp>
        <p:nvSpPr>
          <p:cNvPr id="214" name="Google Shape;214;p27"/>
          <p:cNvSpPr txBox="1"/>
          <p:nvPr/>
        </p:nvSpPr>
        <p:spPr>
          <a:xfrm>
            <a:off x="4865675" y="3125200"/>
            <a:ext cx="20274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Arial"/>
                <a:ea typeface="Arial"/>
                <a:cs typeface="Arial"/>
                <a:sym typeface="Arial"/>
              </a:rPr>
              <a:t>Nat Geo -</a:t>
            </a:r>
            <a:r>
              <a:rPr lang="en" sz="1000">
                <a:solidFill>
                  <a:schemeClr val="dk1"/>
                </a:solidFill>
              </a:rPr>
              <a:t> </a:t>
            </a:r>
            <a:r>
              <a:rPr lang="en" sz="1000" i="1">
                <a:solidFill>
                  <a:schemeClr val="dk1"/>
                </a:solidFill>
              </a:rPr>
              <a:t>A Rainbow of Flowers</a:t>
            </a:r>
            <a:endParaRPr sz="1000" b="0" i="1"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Arial"/>
                <a:ea typeface="Arial"/>
                <a:cs typeface="Arial"/>
                <a:sym typeface="Arial"/>
              </a:rPr>
              <a:t>2018 Sci SOLs:</a:t>
            </a:r>
            <a:r>
              <a:rPr lang="en" sz="1000" b="0" i="0" u="none" strike="noStrike" cap="none">
                <a:solidFill>
                  <a:schemeClr val="dk1"/>
                </a:solidFill>
                <a:latin typeface="Arial"/>
                <a:ea typeface="Arial"/>
                <a:cs typeface="Arial"/>
                <a:sym typeface="Arial"/>
              </a:rPr>
              <a:t> </a:t>
            </a:r>
            <a:r>
              <a:rPr lang="en" sz="1000">
                <a:solidFill>
                  <a:schemeClr val="dk1"/>
                </a:solidFill>
              </a:rPr>
              <a:t>K.3</a:t>
            </a:r>
            <a:endParaRPr sz="1400" b="0" i="0" u="none" strike="noStrike" cap="none">
              <a:solidFill>
                <a:srgbClr val="000000"/>
              </a:solidFill>
              <a:latin typeface="Arial"/>
              <a:ea typeface="Arial"/>
              <a:cs typeface="Arial"/>
              <a:sym typeface="Arial"/>
            </a:endParaRPr>
          </a:p>
        </p:txBody>
      </p:sp>
      <p:sp>
        <p:nvSpPr>
          <p:cNvPr id="215" name="Google Shape;215;p27"/>
          <p:cNvSpPr txBox="1"/>
          <p:nvPr/>
        </p:nvSpPr>
        <p:spPr>
          <a:xfrm rot="-5400000">
            <a:off x="4121713" y="4153850"/>
            <a:ext cx="15990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Arial"/>
                <a:ea typeface="Arial"/>
                <a:cs typeface="Arial"/>
                <a:sym typeface="Arial"/>
              </a:rPr>
              <a:t>Already in your collection</a:t>
            </a:r>
            <a:endParaRPr sz="1400" b="0" i="0" u="none" strike="noStrike" cap="none">
              <a:solidFill>
                <a:srgbClr val="000000"/>
              </a:solidFill>
              <a:latin typeface="Arial"/>
              <a:ea typeface="Arial"/>
              <a:cs typeface="Arial"/>
              <a:sym typeface="Arial"/>
            </a:endParaRPr>
          </a:p>
        </p:txBody>
      </p:sp>
      <p:pic>
        <p:nvPicPr>
          <p:cNvPr id="216" name="Google Shape;216;p27"/>
          <p:cNvPicPr preferRelativeResize="0"/>
          <p:nvPr/>
        </p:nvPicPr>
        <p:blipFill>
          <a:blip r:embed="rId12">
            <a:alphaModFix/>
          </a:blip>
          <a:stretch>
            <a:fillRect/>
          </a:stretch>
        </p:blipFill>
        <p:spPr>
          <a:xfrm>
            <a:off x="3145800" y="3588275"/>
            <a:ext cx="1441725" cy="1469849"/>
          </a:xfrm>
          <a:prstGeom prst="rect">
            <a:avLst/>
          </a:prstGeom>
          <a:noFill/>
          <a:ln>
            <a:noFill/>
          </a:ln>
        </p:spPr>
      </p:pic>
      <p:sp>
        <p:nvSpPr>
          <p:cNvPr id="217" name="Google Shape;217;p27"/>
          <p:cNvSpPr txBox="1"/>
          <p:nvPr/>
        </p:nvSpPr>
        <p:spPr>
          <a:xfrm rot="-5400000">
            <a:off x="2077788" y="4089275"/>
            <a:ext cx="15990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Arial"/>
                <a:ea typeface="Arial"/>
                <a:cs typeface="Arial"/>
                <a:sym typeface="Arial"/>
              </a:rPr>
              <a:t>Already in your collection</a:t>
            </a:r>
            <a:endParaRPr sz="1400" b="0" i="0" u="none" strike="noStrike" cap="none">
              <a:solidFill>
                <a:srgbClr val="000000"/>
              </a:solidFill>
              <a:latin typeface="Arial"/>
              <a:ea typeface="Arial"/>
              <a:cs typeface="Arial"/>
              <a:sym typeface="Arial"/>
            </a:endParaRPr>
          </a:p>
        </p:txBody>
      </p:sp>
      <p:sp>
        <p:nvSpPr>
          <p:cNvPr id="218" name="Google Shape;218;p27"/>
          <p:cNvSpPr txBox="1"/>
          <p:nvPr/>
        </p:nvSpPr>
        <p:spPr>
          <a:xfrm>
            <a:off x="2695326" y="3123700"/>
            <a:ext cx="22191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Arial"/>
                <a:ea typeface="Arial"/>
                <a:cs typeface="Arial"/>
                <a:sym typeface="Arial"/>
              </a:rPr>
              <a:t>Nat Geo - </a:t>
            </a:r>
            <a:r>
              <a:rPr lang="en" sz="1000" i="1">
                <a:solidFill>
                  <a:schemeClr val="dk1"/>
                </a:solidFill>
              </a:rPr>
              <a:t>The Cactus Name Game</a:t>
            </a:r>
            <a:endParaRPr sz="1000" b="0" i="1"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Arial"/>
                <a:ea typeface="Arial"/>
                <a:cs typeface="Arial"/>
                <a:sym typeface="Arial"/>
              </a:rPr>
              <a:t>2018 Sci SOLs:</a:t>
            </a:r>
            <a:r>
              <a:rPr lang="en" sz="1000" b="0" i="0" u="none" strike="noStrike" cap="none">
                <a:solidFill>
                  <a:schemeClr val="dk1"/>
                </a:solidFill>
                <a:latin typeface="Arial"/>
                <a:ea typeface="Arial"/>
                <a:cs typeface="Arial"/>
                <a:sym typeface="Arial"/>
              </a:rPr>
              <a:t> K</a:t>
            </a:r>
            <a:r>
              <a:rPr lang="en" sz="1000">
                <a:solidFill>
                  <a:schemeClr val="dk1"/>
                </a:solidFill>
              </a:rPr>
              <a:t>., 1.4</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8"/>
          <p:cNvSpPr txBox="1"/>
          <p:nvPr/>
        </p:nvSpPr>
        <p:spPr>
          <a:xfrm>
            <a:off x="4851350" y="918600"/>
            <a:ext cx="2550300" cy="1046700"/>
          </a:xfrm>
          <a:prstGeom prst="rect">
            <a:avLst/>
          </a:prstGeom>
          <a:solidFill>
            <a:srgbClr val="CFE2F3"/>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2018 Sci SOLs</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K.3 (physical properties - shape &amp; color), </a:t>
            </a:r>
            <a:r>
              <a:rPr lang="en"/>
              <a:t>1.4 (plant structure, function)</a:t>
            </a:r>
            <a:endParaRPr sz="1400" b="0" i="0" u="none" strike="noStrike" cap="none">
              <a:solidFill>
                <a:srgbClr val="000000"/>
              </a:solidFill>
              <a:latin typeface="Arial"/>
              <a:ea typeface="Arial"/>
              <a:cs typeface="Arial"/>
              <a:sym typeface="Arial"/>
            </a:endParaRPr>
          </a:p>
        </p:txBody>
      </p:sp>
      <p:sp>
        <p:nvSpPr>
          <p:cNvPr id="224" name="Google Shape;224;p28"/>
          <p:cNvSpPr txBox="1"/>
          <p:nvPr/>
        </p:nvSpPr>
        <p:spPr>
          <a:xfrm>
            <a:off x="7612325" y="918600"/>
            <a:ext cx="1267800" cy="1262100"/>
          </a:xfrm>
          <a:prstGeom prst="rect">
            <a:avLst/>
          </a:prstGeom>
          <a:solidFill>
            <a:srgbClr val="F4CCCC"/>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sng" strike="noStrike" cap="none">
                <a:solidFill>
                  <a:srgbClr val="000000"/>
                </a:solidFill>
                <a:latin typeface="Arial"/>
                <a:ea typeface="Arial"/>
                <a:cs typeface="Arial"/>
                <a:sym typeface="Arial"/>
              </a:rPr>
              <a:t>Topics</a:t>
            </a:r>
            <a:r>
              <a:rPr lang="en" sz="14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a:t>Plants</a:t>
            </a:r>
            <a:endParaRPr/>
          </a:p>
          <a:p>
            <a:pPr marL="0" marR="0" lvl="0" indent="0" algn="l" rtl="0">
              <a:lnSpc>
                <a:spcPct val="100000"/>
              </a:lnSpc>
              <a:spcBef>
                <a:spcPts val="0"/>
              </a:spcBef>
              <a:spcAft>
                <a:spcPts val="0"/>
              </a:spcAft>
              <a:buClr>
                <a:srgbClr val="000000"/>
              </a:buClr>
              <a:buSzPts val="1400"/>
              <a:buFont typeface="Arial"/>
              <a:buNone/>
            </a:pPr>
            <a:r>
              <a:rPr lang="en"/>
              <a:t>Observations </a:t>
            </a:r>
            <a:endParaRPr/>
          </a:p>
          <a:p>
            <a:pPr marL="0" marR="0" lvl="0" indent="0" algn="l" rtl="0">
              <a:lnSpc>
                <a:spcPct val="100000"/>
              </a:lnSpc>
              <a:spcBef>
                <a:spcPts val="0"/>
              </a:spcBef>
              <a:spcAft>
                <a:spcPts val="0"/>
              </a:spcAft>
              <a:buClr>
                <a:srgbClr val="000000"/>
              </a:buClr>
              <a:buSzPts val="1400"/>
              <a:buFont typeface="Arial"/>
              <a:buNone/>
            </a:pPr>
            <a:r>
              <a:rPr lang="en"/>
              <a:t>Physical Properties</a:t>
            </a:r>
            <a:endParaRPr/>
          </a:p>
        </p:txBody>
      </p:sp>
      <p:sp>
        <p:nvSpPr>
          <p:cNvPr id="225" name="Google Shape;225;p28"/>
          <p:cNvSpPr txBox="1"/>
          <p:nvPr/>
        </p:nvSpPr>
        <p:spPr>
          <a:xfrm>
            <a:off x="4851349" y="2424425"/>
            <a:ext cx="3981000" cy="16932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sng" strike="noStrike" cap="none">
                <a:solidFill>
                  <a:srgbClr val="000000"/>
                </a:solidFill>
                <a:latin typeface="Arial"/>
                <a:ea typeface="Arial"/>
                <a:cs typeface="Arial"/>
                <a:sym typeface="Arial"/>
              </a:rPr>
              <a:t>Book description:</a:t>
            </a:r>
            <a:endParaRPr sz="1400" b="0" i="0" u="sng"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a:p>
          <a:p>
            <a:pPr marL="0" marR="0" lvl="0" indent="0" algn="l" rtl="0">
              <a:lnSpc>
                <a:spcPct val="100000"/>
              </a:lnSpc>
              <a:spcBef>
                <a:spcPts val="0"/>
              </a:spcBef>
              <a:spcAft>
                <a:spcPts val="0"/>
              </a:spcAft>
              <a:buClr>
                <a:srgbClr val="000000"/>
              </a:buClr>
              <a:buSzPts val="1400"/>
              <a:buFont typeface="Arial"/>
              <a:buNone/>
            </a:pPr>
            <a:r>
              <a:rPr lang="en"/>
              <a:t>Four types of cactus are shown. With each cactus, three objects with physical properties that match the cactus are exhibited. The reader is asked to guess which of the objects may lend its name to the cactus. </a:t>
            </a:r>
            <a:endParaRPr/>
          </a:p>
        </p:txBody>
      </p:sp>
      <p:sp>
        <p:nvSpPr>
          <p:cNvPr id="226" name="Google Shape;226;p28"/>
          <p:cNvSpPr txBox="1">
            <a:spLocks noGrp="1"/>
          </p:cNvSpPr>
          <p:nvPr>
            <p:ph type="title"/>
          </p:nvPr>
        </p:nvSpPr>
        <p:spPr>
          <a:xfrm>
            <a:off x="311700" y="1561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20726"/>
              <a:buNone/>
            </a:pPr>
            <a:r>
              <a:rPr lang="en"/>
              <a:t>Kindergarten/1st: </a:t>
            </a:r>
            <a:r>
              <a:rPr lang="en" i="1"/>
              <a:t>The Cactus Name Game</a:t>
            </a:r>
            <a:r>
              <a:rPr lang="en"/>
              <a:t> </a:t>
            </a:r>
            <a:endParaRPr sz="2577"/>
          </a:p>
        </p:txBody>
      </p:sp>
      <p:pic>
        <p:nvPicPr>
          <p:cNvPr id="227" name="Google Shape;227;p28"/>
          <p:cNvPicPr preferRelativeResize="0"/>
          <p:nvPr/>
        </p:nvPicPr>
        <p:blipFill>
          <a:blip r:embed="rId3">
            <a:alphaModFix/>
          </a:blip>
          <a:stretch>
            <a:fillRect/>
          </a:stretch>
        </p:blipFill>
        <p:spPr>
          <a:xfrm>
            <a:off x="152400" y="881225"/>
            <a:ext cx="4031252" cy="410987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29"/>
          <p:cNvSpPr txBox="1"/>
          <p:nvPr/>
        </p:nvSpPr>
        <p:spPr>
          <a:xfrm>
            <a:off x="208150" y="4130750"/>
            <a:ext cx="2145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b="0" i="0" u="sng" strike="noStrike" cap="none">
                <a:solidFill>
                  <a:schemeClr val="hlink"/>
                </a:solidFill>
                <a:latin typeface="Arial"/>
                <a:ea typeface="Arial"/>
                <a:cs typeface="Arial"/>
                <a:sym typeface="Arial"/>
                <a:hlinkClick r:id="rId3"/>
              </a:rPr>
              <a:t>Suggested paired texts: </a:t>
            </a:r>
            <a:endParaRPr b="0" i="0" u="none" strike="noStrike" cap="none">
              <a:solidFill>
                <a:srgbClr val="000000"/>
              </a:solidFill>
              <a:latin typeface="Arial"/>
              <a:ea typeface="Arial"/>
              <a:cs typeface="Arial"/>
              <a:sym typeface="Arial"/>
            </a:endParaRPr>
          </a:p>
        </p:txBody>
      </p:sp>
      <p:sp>
        <p:nvSpPr>
          <p:cNvPr id="233" name="Google Shape;233;p29"/>
          <p:cNvSpPr txBox="1"/>
          <p:nvPr/>
        </p:nvSpPr>
        <p:spPr>
          <a:xfrm>
            <a:off x="2862425" y="1250450"/>
            <a:ext cx="5947200" cy="1191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Activity ideas: </a:t>
            </a:r>
            <a:endParaRPr sz="1400" b="0" i="0" u="none" strike="noStrike" cap="none">
              <a:solidFill>
                <a:srgbClr val="000000"/>
              </a:solidFill>
              <a:latin typeface="Arial"/>
              <a:ea typeface="Arial"/>
              <a:cs typeface="Arial"/>
              <a:sym typeface="Arial"/>
            </a:endParaRPr>
          </a:p>
          <a:p>
            <a:pPr marL="0" lvl="0" indent="0" algn="l" rtl="0">
              <a:lnSpc>
                <a:spcPct val="115000"/>
              </a:lnSpc>
              <a:spcBef>
                <a:spcPts val="0"/>
              </a:spcBef>
              <a:spcAft>
                <a:spcPts val="0"/>
              </a:spcAft>
              <a:buNone/>
            </a:pPr>
            <a:endParaRPr sz="600"/>
          </a:p>
          <a:p>
            <a:pPr marL="0" lvl="0" indent="0" algn="l" rtl="0">
              <a:lnSpc>
                <a:spcPct val="115000"/>
              </a:lnSpc>
              <a:spcBef>
                <a:spcPts val="0"/>
              </a:spcBef>
              <a:spcAft>
                <a:spcPts val="0"/>
              </a:spcAft>
              <a:buNone/>
            </a:pPr>
            <a:r>
              <a:rPr lang="en" sz="1000"/>
              <a:t>Play a plant name game at your school: In advance, the teacher selects 3-4 interesting looking plants. Brainstorm names for the plant. Describe your plant, why did you give it that name?</a:t>
            </a:r>
            <a:endParaRPr sz="1000"/>
          </a:p>
          <a:p>
            <a:pPr marL="0" lvl="0" indent="0" algn="l" rtl="0">
              <a:lnSpc>
                <a:spcPct val="115000"/>
              </a:lnSpc>
              <a:spcBef>
                <a:spcPts val="0"/>
              </a:spcBef>
              <a:spcAft>
                <a:spcPts val="0"/>
              </a:spcAft>
              <a:buNone/>
            </a:pPr>
            <a:endParaRPr sz="1000"/>
          </a:p>
          <a:p>
            <a:pPr marL="0" lvl="0" indent="0" algn="l" rtl="0">
              <a:lnSpc>
                <a:spcPct val="115000"/>
              </a:lnSpc>
              <a:spcBef>
                <a:spcPts val="0"/>
              </a:spcBef>
              <a:spcAft>
                <a:spcPts val="0"/>
              </a:spcAft>
              <a:buNone/>
            </a:pPr>
            <a:r>
              <a:rPr lang="en" sz="1000"/>
              <a:t>Research our native Clarke County Cactus (prickly pear).</a:t>
            </a:r>
            <a:endParaRPr sz="1000"/>
          </a:p>
        </p:txBody>
      </p:sp>
      <p:sp>
        <p:nvSpPr>
          <p:cNvPr id="234" name="Google Shape;234;p29"/>
          <p:cNvSpPr txBox="1">
            <a:spLocks noGrp="1"/>
          </p:cNvSpPr>
          <p:nvPr>
            <p:ph type="title"/>
          </p:nvPr>
        </p:nvSpPr>
        <p:spPr>
          <a:xfrm>
            <a:off x="353175" y="0"/>
            <a:ext cx="70671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Kindergarten/1st: </a:t>
            </a:r>
            <a:r>
              <a:rPr lang="en" i="1"/>
              <a:t>The Cactus Name Game</a:t>
            </a:r>
            <a:endParaRPr i="1"/>
          </a:p>
        </p:txBody>
      </p:sp>
      <p:sp>
        <p:nvSpPr>
          <p:cNvPr id="235" name="Google Shape;235;p29"/>
          <p:cNvSpPr txBox="1"/>
          <p:nvPr/>
        </p:nvSpPr>
        <p:spPr>
          <a:xfrm>
            <a:off x="6844325" y="3123700"/>
            <a:ext cx="20274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Arial"/>
                <a:ea typeface="Arial"/>
                <a:cs typeface="Arial"/>
                <a:sym typeface="Arial"/>
              </a:rPr>
              <a:t>Nat Geo - </a:t>
            </a:r>
            <a:r>
              <a:rPr lang="en" sz="1000" i="1">
                <a:solidFill>
                  <a:schemeClr val="dk1"/>
                </a:solidFill>
              </a:rPr>
              <a:t>The Giant Water Lily</a:t>
            </a:r>
            <a:endParaRPr sz="1000" b="0" i="1"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Arial"/>
                <a:ea typeface="Arial"/>
                <a:cs typeface="Arial"/>
                <a:sym typeface="Arial"/>
              </a:rPr>
              <a:t>2018 Sci SOLs:</a:t>
            </a:r>
            <a:r>
              <a:rPr lang="en" sz="1000" b="0" i="0" u="none" strike="noStrike" cap="none">
                <a:solidFill>
                  <a:schemeClr val="dk1"/>
                </a:solidFill>
                <a:latin typeface="Arial"/>
                <a:ea typeface="Arial"/>
                <a:cs typeface="Arial"/>
                <a:sym typeface="Arial"/>
              </a:rPr>
              <a:t> K</a:t>
            </a:r>
            <a:r>
              <a:rPr lang="en" sz="1000">
                <a:solidFill>
                  <a:schemeClr val="dk1"/>
                </a:solidFill>
              </a:rPr>
              <a:t>.1, 1.4</a:t>
            </a:r>
            <a:endParaRPr sz="1400" b="0" i="0" u="none" strike="noStrike" cap="none">
              <a:solidFill>
                <a:srgbClr val="000000"/>
              </a:solidFill>
              <a:latin typeface="Arial"/>
              <a:ea typeface="Arial"/>
              <a:cs typeface="Arial"/>
              <a:sym typeface="Arial"/>
            </a:endParaRPr>
          </a:p>
        </p:txBody>
      </p:sp>
      <p:sp>
        <p:nvSpPr>
          <p:cNvPr id="236" name="Google Shape;236;p29"/>
          <p:cNvSpPr txBox="1"/>
          <p:nvPr/>
        </p:nvSpPr>
        <p:spPr>
          <a:xfrm rot="-5400000">
            <a:off x="6138925" y="4156200"/>
            <a:ext cx="15990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Arial"/>
                <a:ea typeface="Arial"/>
                <a:cs typeface="Arial"/>
                <a:sym typeface="Arial"/>
              </a:rPr>
              <a:t>Already in your collection</a:t>
            </a:r>
            <a:endParaRPr sz="1400" b="0" i="0" u="none" strike="noStrike" cap="none">
              <a:solidFill>
                <a:srgbClr val="000000"/>
              </a:solidFill>
              <a:latin typeface="Arial"/>
              <a:ea typeface="Arial"/>
              <a:cs typeface="Arial"/>
              <a:sym typeface="Arial"/>
            </a:endParaRPr>
          </a:p>
        </p:txBody>
      </p:sp>
      <p:pic>
        <p:nvPicPr>
          <p:cNvPr id="237" name="Google Shape;237;p29"/>
          <p:cNvPicPr preferRelativeResize="0"/>
          <p:nvPr/>
        </p:nvPicPr>
        <p:blipFill>
          <a:blip r:embed="rId4">
            <a:alphaModFix/>
          </a:blip>
          <a:stretch>
            <a:fillRect/>
          </a:stretch>
        </p:blipFill>
        <p:spPr>
          <a:xfrm>
            <a:off x="7107775" y="3636275"/>
            <a:ext cx="1361400" cy="1379332"/>
          </a:xfrm>
          <a:prstGeom prst="rect">
            <a:avLst/>
          </a:prstGeom>
          <a:noFill/>
          <a:ln>
            <a:noFill/>
          </a:ln>
        </p:spPr>
      </p:pic>
      <p:pic>
        <p:nvPicPr>
          <p:cNvPr id="238" name="Google Shape;238;p29"/>
          <p:cNvPicPr preferRelativeResize="0"/>
          <p:nvPr/>
        </p:nvPicPr>
        <p:blipFill>
          <a:blip r:embed="rId5">
            <a:alphaModFix/>
          </a:blip>
          <a:stretch>
            <a:fillRect/>
          </a:stretch>
        </p:blipFill>
        <p:spPr>
          <a:xfrm>
            <a:off x="5180675" y="3708633"/>
            <a:ext cx="1245025" cy="1305363"/>
          </a:xfrm>
          <a:prstGeom prst="rect">
            <a:avLst/>
          </a:prstGeom>
          <a:noFill/>
          <a:ln>
            <a:noFill/>
          </a:ln>
        </p:spPr>
      </p:pic>
      <p:sp>
        <p:nvSpPr>
          <p:cNvPr id="239" name="Google Shape;239;p29"/>
          <p:cNvSpPr txBox="1"/>
          <p:nvPr/>
        </p:nvSpPr>
        <p:spPr>
          <a:xfrm>
            <a:off x="4865675" y="3125200"/>
            <a:ext cx="20274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Arial"/>
                <a:ea typeface="Arial"/>
                <a:cs typeface="Arial"/>
                <a:sym typeface="Arial"/>
              </a:rPr>
              <a:t>Nat Geo -</a:t>
            </a:r>
            <a:r>
              <a:rPr lang="en" sz="1000">
                <a:solidFill>
                  <a:schemeClr val="dk1"/>
                </a:solidFill>
              </a:rPr>
              <a:t> </a:t>
            </a:r>
            <a:r>
              <a:rPr lang="en" sz="1000" i="1">
                <a:solidFill>
                  <a:schemeClr val="dk1"/>
                </a:solidFill>
              </a:rPr>
              <a:t>A Rainbow of Flowers</a:t>
            </a:r>
            <a:endParaRPr sz="1000" b="0" i="1"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Arial"/>
                <a:ea typeface="Arial"/>
                <a:cs typeface="Arial"/>
                <a:sym typeface="Arial"/>
              </a:rPr>
              <a:t>2018 Sci SOLs:</a:t>
            </a:r>
            <a:r>
              <a:rPr lang="en" sz="1000" b="0" i="0" u="none" strike="noStrike" cap="none">
                <a:solidFill>
                  <a:schemeClr val="dk1"/>
                </a:solidFill>
                <a:latin typeface="Arial"/>
                <a:ea typeface="Arial"/>
                <a:cs typeface="Arial"/>
                <a:sym typeface="Arial"/>
              </a:rPr>
              <a:t> </a:t>
            </a:r>
            <a:r>
              <a:rPr lang="en" sz="1000">
                <a:solidFill>
                  <a:schemeClr val="dk1"/>
                </a:solidFill>
              </a:rPr>
              <a:t>K.3, </a:t>
            </a:r>
            <a:endParaRPr sz="1400" b="0" i="0" u="none" strike="noStrike" cap="none">
              <a:solidFill>
                <a:srgbClr val="000000"/>
              </a:solidFill>
              <a:latin typeface="Arial"/>
              <a:ea typeface="Arial"/>
              <a:cs typeface="Arial"/>
              <a:sym typeface="Arial"/>
            </a:endParaRPr>
          </a:p>
        </p:txBody>
      </p:sp>
      <p:sp>
        <p:nvSpPr>
          <p:cNvPr id="240" name="Google Shape;240;p29"/>
          <p:cNvSpPr txBox="1"/>
          <p:nvPr/>
        </p:nvSpPr>
        <p:spPr>
          <a:xfrm rot="-5400000">
            <a:off x="4121713" y="4153850"/>
            <a:ext cx="15990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Arial"/>
                <a:ea typeface="Arial"/>
                <a:cs typeface="Arial"/>
                <a:sym typeface="Arial"/>
              </a:rPr>
              <a:t>Already in your collection</a:t>
            </a:r>
            <a:endParaRPr sz="1400" b="0" i="0" u="none" strike="noStrike" cap="none">
              <a:solidFill>
                <a:srgbClr val="000000"/>
              </a:solidFill>
              <a:latin typeface="Arial"/>
              <a:ea typeface="Arial"/>
              <a:cs typeface="Arial"/>
              <a:sym typeface="Arial"/>
            </a:endParaRPr>
          </a:p>
        </p:txBody>
      </p:sp>
      <p:pic>
        <p:nvPicPr>
          <p:cNvPr id="241" name="Google Shape;241;p29"/>
          <p:cNvPicPr preferRelativeResize="0"/>
          <p:nvPr/>
        </p:nvPicPr>
        <p:blipFill>
          <a:blip r:embed="rId6">
            <a:alphaModFix/>
          </a:blip>
          <a:stretch>
            <a:fillRect/>
          </a:stretch>
        </p:blipFill>
        <p:spPr>
          <a:xfrm>
            <a:off x="152400" y="881225"/>
            <a:ext cx="2201047" cy="2243975"/>
          </a:xfrm>
          <a:prstGeom prst="rect">
            <a:avLst/>
          </a:prstGeom>
          <a:noFill/>
          <a:ln>
            <a:noFill/>
          </a:ln>
        </p:spPr>
      </p:pic>
      <p:sp>
        <p:nvSpPr>
          <p:cNvPr id="242" name="Google Shape;242;p29"/>
          <p:cNvSpPr txBox="1"/>
          <p:nvPr/>
        </p:nvSpPr>
        <p:spPr>
          <a:xfrm rot="-5400000">
            <a:off x="2019900" y="4094000"/>
            <a:ext cx="15990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Arial"/>
                <a:ea typeface="Arial"/>
                <a:cs typeface="Arial"/>
                <a:sym typeface="Arial"/>
              </a:rPr>
              <a:t>Already in your collection</a:t>
            </a:r>
            <a:endParaRPr sz="1400" b="0" i="0" u="none" strike="noStrike" cap="none">
              <a:solidFill>
                <a:srgbClr val="000000"/>
              </a:solidFill>
              <a:latin typeface="Arial"/>
              <a:ea typeface="Arial"/>
              <a:cs typeface="Arial"/>
              <a:sym typeface="Arial"/>
            </a:endParaRPr>
          </a:p>
        </p:txBody>
      </p:sp>
      <p:pic>
        <p:nvPicPr>
          <p:cNvPr id="243" name="Google Shape;243;p29"/>
          <p:cNvPicPr preferRelativeResize="0"/>
          <p:nvPr/>
        </p:nvPicPr>
        <p:blipFill>
          <a:blip r:embed="rId7">
            <a:alphaModFix/>
          </a:blip>
          <a:stretch>
            <a:fillRect/>
          </a:stretch>
        </p:blipFill>
        <p:spPr>
          <a:xfrm>
            <a:off x="3057300" y="3608000"/>
            <a:ext cx="1310212" cy="1379326"/>
          </a:xfrm>
          <a:prstGeom prst="rect">
            <a:avLst/>
          </a:prstGeom>
          <a:noFill/>
          <a:ln>
            <a:noFill/>
          </a:ln>
        </p:spPr>
      </p:pic>
      <p:sp>
        <p:nvSpPr>
          <p:cNvPr id="244" name="Google Shape;244;p29"/>
          <p:cNvSpPr txBox="1"/>
          <p:nvPr/>
        </p:nvSpPr>
        <p:spPr>
          <a:xfrm>
            <a:off x="2800675" y="3120275"/>
            <a:ext cx="20274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Arial"/>
                <a:ea typeface="Arial"/>
                <a:cs typeface="Arial"/>
                <a:sym typeface="Arial"/>
              </a:rPr>
              <a:t>Nat Geo -</a:t>
            </a:r>
            <a:r>
              <a:rPr lang="en" sz="1000">
                <a:solidFill>
                  <a:schemeClr val="dk1"/>
                </a:solidFill>
              </a:rPr>
              <a:t> </a:t>
            </a:r>
            <a:r>
              <a:rPr lang="en" sz="1000" i="1">
                <a:solidFill>
                  <a:schemeClr val="dk1"/>
                </a:solidFill>
              </a:rPr>
              <a:t>Different Trees</a:t>
            </a:r>
            <a:endParaRPr sz="1000" b="0" i="1"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Arial"/>
                <a:ea typeface="Arial"/>
                <a:cs typeface="Arial"/>
                <a:sym typeface="Arial"/>
              </a:rPr>
              <a:t>2018 Sci SOLs:</a:t>
            </a:r>
            <a:r>
              <a:rPr lang="en" sz="1000" b="0" i="0" u="none" strike="noStrike" cap="none">
                <a:solidFill>
                  <a:schemeClr val="dk1"/>
                </a:solidFill>
                <a:latin typeface="Arial"/>
                <a:ea typeface="Arial"/>
                <a:cs typeface="Arial"/>
                <a:sym typeface="Arial"/>
              </a:rPr>
              <a:t> </a:t>
            </a:r>
            <a:r>
              <a:rPr lang="en" sz="1000">
                <a:solidFill>
                  <a:schemeClr val="dk1"/>
                </a:solidFill>
              </a:rPr>
              <a:t>K.1, 1.4</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0"/>
          <p:cNvSpPr txBox="1"/>
          <p:nvPr/>
        </p:nvSpPr>
        <p:spPr>
          <a:xfrm>
            <a:off x="4851361" y="918600"/>
            <a:ext cx="2563200" cy="831300"/>
          </a:xfrm>
          <a:prstGeom prst="rect">
            <a:avLst/>
          </a:prstGeom>
          <a:solidFill>
            <a:srgbClr val="CFE2F3"/>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2018 Sci SOLs</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a:t>K.7 (life needs</a:t>
            </a:r>
            <a:r>
              <a:rPr lang="en" sz="1400" b="0" i="0" u="none" strike="noStrike" cap="none">
                <a:solidFill>
                  <a:srgbClr val="000000"/>
                </a:solidFill>
                <a:latin typeface="Arial"/>
                <a:ea typeface="Arial"/>
                <a:cs typeface="Arial"/>
                <a:sym typeface="Arial"/>
              </a:rPr>
              <a:t>), 1.4 (plant parts)</a:t>
            </a:r>
            <a:endParaRPr sz="1400" b="0" i="0" u="none" strike="noStrike" cap="none">
              <a:solidFill>
                <a:srgbClr val="000000"/>
              </a:solidFill>
              <a:latin typeface="Arial"/>
              <a:ea typeface="Arial"/>
              <a:cs typeface="Arial"/>
              <a:sym typeface="Arial"/>
            </a:endParaRPr>
          </a:p>
        </p:txBody>
      </p:sp>
      <p:sp>
        <p:nvSpPr>
          <p:cNvPr id="250" name="Google Shape;250;p30"/>
          <p:cNvSpPr txBox="1"/>
          <p:nvPr/>
        </p:nvSpPr>
        <p:spPr>
          <a:xfrm>
            <a:off x="7562301" y="918600"/>
            <a:ext cx="1092000" cy="831300"/>
          </a:xfrm>
          <a:prstGeom prst="rect">
            <a:avLst/>
          </a:prstGeom>
          <a:solidFill>
            <a:srgbClr val="F4CCCC"/>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sng" strike="noStrike" cap="none">
                <a:solidFill>
                  <a:srgbClr val="000000"/>
                </a:solidFill>
                <a:latin typeface="Arial"/>
                <a:ea typeface="Arial"/>
                <a:cs typeface="Arial"/>
                <a:sym typeface="Arial"/>
              </a:rPr>
              <a:t>Topics</a:t>
            </a:r>
            <a:r>
              <a:rPr lang="en" sz="14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a:t>Plant parts</a:t>
            </a:r>
            <a:endParaRPr/>
          </a:p>
          <a:p>
            <a:pPr marL="0" marR="0" lvl="0" indent="0" algn="l" rtl="0">
              <a:lnSpc>
                <a:spcPct val="100000"/>
              </a:lnSpc>
              <a:spcBef>
                <a:spcPts val="0"/>
              </a:spcBef>
              <a:spcAft>
                <a:spcPts val="0"/>
              </a:spcAft>
              <a:buClr>
                <a:srgbClr val="000000"/>
              </a:buClr>
              <a:buSzPts val="1400"/>
              <a:buFont typeface="Arial"/>
              <a:buNone/>
            </a:pPr>
            <a:r>
              <a:rPr lang="en"/>
              <a:t>Food </a:t>
            </a:r>
            <a:endParaRPr/>
          </a:p>
        </p:txBody>
      </p:sp>
      <p:sp>
        <p:nvSpPr>
          <p:cNvPr id="251" name="Google Shape;251;p30"/>
          <p:cNvSpPr txBox="1"/>
          <p:nvPr/>
        </p:nvSpPr>
        <p:spPr>
          <a:xfrm>
            <a:off x="4851361" y="2424437"/>
            <a:ext cx="3735000" cy="16932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sng" strike="noStrike" cap="none">
                <a:solidFill>
                  <a:srgbClr val="000000"/>
                </a:solidFill>
                <a:latin typeface="Arial"/>
                <a:ea typeface="Arial"/>
                <a:cs typeface="Arial"/>
                <a:sym typeface="Arial"/>
              </a:rPr>
              <a:t>Book description:</a:t>
            </a:r>
            <a:endParaRPr sz="1400" b="0" i="0" u="sng"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a:t>A plant food (lettuce) is pictured as a growing plant and labeled with the name and the edible part. On the facing page, the plant is shown prepared with the word “Mmm!” above it. </a:t>
            </a:r>
            <a:endParaRPr sz="1400" b="0" i="0" u="none" strike="noStrike" cap="none">
              <a:solidFill>
                <a:srgbClr val="000000"/>
              </a:solidFill>
              <a:latin typeface="Arial"/>
              <a:ea typeface="Arial"/>
              <a:cs typeface="Arial"/>
              <a:sym typeface="Arial"/>
            </a:endParaRPr>
          </a:p>
        </p:txBody>
      </p:sp>
      <p:sp>
        <p:nvSpPr>
          <p:cNvPr id="252" name="Google Shape;252;p30"/>
          <p:cNvSpPr txBox="1">
            <a:spLocks noGrp="1"/>
          </p:cNvSpPr>
          <p:nvPr>
            <p:ph type="title"/>
          </p:nvPr>
        </p:nvSpPr>
        <p:spPr>
          <a:xfrm>
            <a:off x="348700" y="92225"/>
            <a:ext cx="48318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1st: </a:t>
            </a:r>
            <a:r>
              <a:rPr lang="en" i="1"/>
              <a:t>Mmm!</a:t>
            </a:r>
            <a:endParaRPr i="1"/>
          </a:p>
        </p:txBody>
      </p:sp>
      <p:pic>
        <p:nvPicPr>
          <p:cNvPr id="253" name="Google Shape;253;p30"/>
          <p:cNvPicPr preferRelativeResize="0"/>
          <p:nvPr/>
        </p:nvPicPr>
        <p:blipFill>
          <a:blip r:embed="rId3">
            <a:alphaModFix/>
          </a:blip>
          <a:stretch>
            <a:fillRect/>
          </a:stretch>
        </p:blipFill>
        <p:spPr>
          <a:xfrm>
            <a:off x="152400" y="817325"/>
            <a:ext cx="4038677" cy="417377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1"/>
          <p:cNvSpPr txBox="1"/>
          <p:nvPr/>
        </p:nvSpPr>
        <p:spPr>
          <a:xfrm>
            <a:off x="5095498" y="2297650"/>
            <a:ext cx="2362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sng" strike="noStrike" cap="none">
                <a:solidFill>
                  <a:schemeClr val="hlink"/>
                </a:solidFill>
                <a:latin typeface="Arial"/>
                <a:ea typeface="Arial"/>
                <a:cs typeface="Arial"/>
                <a:sym typeface="Arial"/>
                <a:hlinkClick r:id="rId3"/>
              </a:rPr>
              <a:t>Suggested paired texts: </a:t>
            </a:r>
            <a:endParaRPr sz="1400" b="0" i="0" u="none" strike="noStrike" cap="none">
              <a:solidFill>
                <a:srgbClr val="000000"/>
              </a:solidFill>
              <a:latin typeface="Arial"/>
              <a:ea typeface="Arial"/>
              <a:cs typeface="Arial"/>
              <a:sym typeface="Arial"/>
            </a:endParaRPr>
          </a:p>
        </p:txBody>
      </p:sp>
      <p:sp>
        <p:nvSpPr>
          <p:cNvPr id="259" name="Google Shape;259;p31"/>
          <p:cNvSpPr txBox="1"/>
          <p:nvPr/>
        </p:nvSpPr>
        <p:spPr>
          <a:xfrm>
            <a:off x="3897749" y="664925"/>
            <a:ext cx="4757700" cy="1654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Activity ideas: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lvl="0" indent="0" algn="l" rtl="0">
              <a:lnSpc>
                <a:spcPct val="115000"/>
              </a:lnSpc>
              <a:spcBef>
                <a:spcPts val="0"/>
              </a:spcBef>
              <a:spcAft>
                <a:spcPts val="0"/>
              </a:spcAft>
              <a:buNone/>
            </a:pPr>
            <a:r>
              <a:rPr lang="en" sz="1000"/>
              <a:t>What can you find outside that is edible for other animals?</a:t>
            </a:r>
            <a:endParaRPr sz="1000"/>
          </a:p>
          <a:p>
            <a:pPr marL="0" lvl="0" indent="0" algn="l" rtl="0">
              <a:lnSpc>
                <a:spcPct val="115000"/>
              </a:lnSpc>
              <a:spcBef>
                <a:spcPts val="0"/>
              </a:spcBef>
              <a:spcAft>
                <a:spcPts val="0"/>
              </a:spcAft>
              <a:buNone/>
            </a:pPr>
            <a:endParaRPr sz="1000"/>
          </a:p>
          <a:p>
            <a:pPr marL="0" lvl="0" indent="0" algn="l" rtl="0">
              <a:lnSpc>
                <a:spcPct val="115000"/>
              </a:lnSpc>
              <a:spcBef>
                <a:spcPts val="0"/>
              </a:spcBef>
              <a:spcAft>
                <a:spcPts val="0"/>
              </a:spcAft>
              <a:buNone/>
            </a:pPr>
            <a:r>
              <a:rPr lang="en" sz="1000"/>
              <a:t>Do animals eat: (flowers, leaves, stems, roots, seets)? Make a prediction and conduct an exploration/investigation</a:t>
            </a:r>
            <a:endParaRPr sz="1000"/>
          </a:p>
          <a:p>
            <a:pPr marL="0" lvl="0" indent="0" algn="l" rtl="0">
              <a:lnSpc>
                <a:spcPct val="115000"/>
              </a:lnSpc>
              <a:spcBef>
                <a:spcPts val="0"/>
              </a:spcBef>
              <a:spcAft>
                <a:spcPts val="0"/>
              </a:spcAft>
              <a:buNone/>
            </a:pPr>
            <a:endParaRPr sz="1000"/>
          </a:p>
          <a:p>
            <a:pPr marL="0" lvl="0" indent="0" algn="l" rtl="0">
              <a:lnSpc>
                <a:spcPct val="115000"/>
              </a:lnSpc>
              <a:spcBef>
                <a:spcPts val="0"/>
              </a:spcBef>
              <a:spcAft>
                <a:spcPts val="0"/>
              </a:spcAft>
              <a:buNone/>
            </a:pPr>
            <a:r>
              <a:rPr lang="en" sz="1000"/>
              <a:t>Project Learning Tree -</a:t>
            </a:r>
            <a:r>
              <a:rPr lang="en" sz="1000" i="1" u="sng">
                <a:solidFill>
                  <a:schemeClr val="hlink"/>
                </a:solidFill>
                <a:hlinkClick r:id="rId4"/>
              </a:rPr>
              <a:t> Pass the Plants Please</a:t>
            </a:r>
            <a:endParaRPr sz="1000" i="1">
              <a:solidFill>
                <a:schemeClr val="dk1"/>
              </a:solidFill>
            </a:endParaRPr>
          </a:p>
        </p:txBody>
      </p:sp>
      <p:sp>
        <p:nvSpPr>
          <p:cNvPr id="260" name="Google Shape;260;p31"/>
          <p:cNvSpPr txBox="1">
            <a:spLocks noGrp="1"/>
          </p:cNvSpPr>
          <p:nvPr>
            <p:ph type="title"/>
          </p:nvPr>
        </p:nvSpPr>
        <p:spPr>
          <a:xfrm>
            <a:off x="348700" y="92225"/>
            <a:ext cx="48318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1st: </a:t>
            </a:r>
            <a:r>
              <a:rPr lang="en" i="1"/>
              <a:t>Mmm!</a:t>
            </a:r>
            <a:endParaRPr i="1"/>
          </a:p>
        </p:txBody>
      </p:sp>
      <p:sp>
        <p:nvSpPr>
          <p:cNvPr id="261" name="Google Shape;261;p31"/>
          <p:cNvSpPr txBox="1"/>
          <p:nvPr/>
        </p:nvSpPr>
        <p:spPr>
          <a:xfrm>
            <a:off x="4334155" y="2812633"/>
            <a:ext cx="15981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1" u="sng" strike="noStrike" cap="none">
                <a:solidFill>
                  <a:schemeClr val="hlink"/>
                </a:solidFill>
                <a:latin typeface="Arial"/>
                <a:ea typeface="Arial"/>
                <a:cs typeface="Arial"/>
                <a:sym typeface="Arial"/>
                <a:hlinkClick r:id="rId5"/>
              </a:rPr>
              <a:t>Summer Supper</a:t>
            </a:r>
            <a:r>
              <a:rPr lang="en" sz="1000" b="0" i="0" u="none" strike="noStrike" cap="none">
                <a:solidFill>
                  <a:schemeClr val="dk1"/>
                </a:solidFill>
                <a:latin typeface="Arial"/>
                <a:ea typeface="Arial"/>
                <a:cs typeface="Arial"/>
                <a:sym typeface="Arial"/>
              </a:rPr>
              <a:t> </a:t>
            </a:r>
            <a:endParaRPr sz="1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Arial"/>
                <a:ea typeface="Arial"/>
                <a:cs typeface="Arial"/>
                <a:sym typeface="Arial"/>
              </a:rPr>
              <a:t>2018 Sci SOLs: </a:t>
            </a:r>
            <a:r>
              <a:rPr lang="en" sz="1000" b="0" i="0" u="none" strike="noStrike" cap="none">
                <a:solidFill>
                  <a:schemeClr val="dk1"/>
                </a:solidFill>
                <a:latin typeface="Arial"/>
                <a:ea typeface="Arial"/>
                <a:cs typeface="Arial"/>
                <a:sym typeface="Arial"/>
              </a:rPr>
              <a:t>K.7, K.11, 1.4</a:t>
            </a:r>
            <a:endParaRPr sz="1400" b="0" i="0" u="none" strike="noStrike" cap="none">
              <a:solidFill>
                <a:srgbClr val="000000"/>
              </a:solidFill>
              <a:latin typeface="Arial"/>
              <a:ea typeface="Arial"/>
              <a:cs typeface="Arial"/>
              <a:sym typeface="Arial"/>
            </a:endParaRPr>
          </a:p>
        </p:txBody>
      </p:sp>
      <p:pic>
        <p:nvPicPr>
          <p:cNvPr id="262" name="Google Shape;262;p31"/>
          <p:cNvPicPr preferRelativeResize="0"/>
          <p:nvPr/>
        </p:nvPicPr>
        <p:blipFill rotWithShape="1">
          <a:blip r:embed="rId6">
            <a:alphaModFix/>
          </a:blip>
          <a:srcRect/>
          <a:stretch/>
        </p:blipFill>
        <p:spPr>
          <a:xfrm>
            <a:off x="4397475" y="3573900"/>
            <a:ext cx="1466050" cy="1469550"/>
          </a:xfrm>
          <a:prstGeom prst="rect">
            <a:avLst/>
          </a:prstGeom>
          <a:noFill/>
          <a:ln>
            <a:noFill/>
          </a:ln>
        </p:spPr>
      </p:pic>
      <p:pic>
        <p:nvPicPr>
          <p:cNvPr id="263" name="Google Shape;263;p31"/>
          <p:cNvPicPr preferRelativeResize="0"/>
          <p:nvPr/>
        </p:nvPicPr>
        <p:blipFill>
          <a:blip r:embed="rId7">
            <a:alphaModFix/>
          </a:blip>
          <a:stretch>
            <a:fillRect/>
          </a:stretch>
        </p:blipFill>
        <p:spPr>
          <a:xfrm>
            <a:off x="152400" y="817325"/>
            <a:ext cx="3409125" cy="3523159"/>
          </a:xfrm>
          <a:prstGeom prst="rect">
            <a:avLst/>
          </a:prstGeom>
          <a:noFill/>
          <a:ln>
            <a:noFill/>
          </a:ln>
        </p:spPr>
      </p:pic>
      <p:pic>
        <p:nvPicPr>
          <p:cNvPr id="264" name="Google Shape;264;p31"/>
          <p:cNvPicPr preferRelativeResize="0"/>
          <p:nvPr/>
        </p:nvPicPr>
        <p:blipFill>
          <a:blip r:embed="rId8">
            <a:alphaModFix/>
          </a:blip>
          <a:stretch>
            <a:fillRect/>
          </a:stretch>
        </p:blipFill>
        <p:spPr>
          <a:xfrm>
            <a:off x="6763650" y="3573900"/>
            <a:ext cx="1178442" cy="1469550"/>
          </a:xfrm>
          <a:prstGeom prst="rect">
            <a:avLst/>
          </a:prstGeom>
          <a:noFill/>
          <a:ln>
            <a:noFill/>
          </a:ln>
        </p:spPr>
      </p:pic>
      <p:sp>
        <p:nvSpPr>
          <p:cNvPr id="265" name="Google Shape;265;p31"/>
          <p:cNvSpPr txBox="1"/>
          <p:nvPr/>
        </p:nvSpPr>
        <p:spPr>
          <a:xfrm>
            <a:off x="6704875" y="2743325"/>
            <a:ext cx="19056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1"/>
                </a:solidFill>
              </a:rPr>
              <a:t> </a:t>
            </a:r>
            <a:r>
              <a:rPr lang="en" sz="1000" i="1" u="sng">
                <a:solidFill>
                  <a:schemeClr val="accent5"/>
                </a:solidFill>
                <a:hlinkClick r:id="rId9">
                  <a:extLst>
                    <a:ext uri="{A12FA001-AC4F-418D-AE19-62706E023703}">
                      <ahyp:hlinkClr xmlns:ahyp="http://schemas.microsoft.com/office/drawing/2018/hyperlinkcolor" val="tx"/>
                    </a:ext>
                  </a:extLst>
                </a:hlinkClick>
              </a:rPr>
              <a:t>Plants Feed Me</a:t>
            </a:r>
            <a:r>
              <a:rPr lang="en" sz="1000" i="1">
                <a:solidFill>
                  <a:schemeClr val="dk1"/>
                </a:solidFill>
              </a:rPr>
              <a:t> </a:t>
            </a:r>
            <a:endParaRPr sz="1000" i="1">
              <a:solidFill>
                <a:schemeClr val="dk1"/>
              </a:solidFill>
            </a:endParaRPr>
          </a:p>
          <a:p>
            <a:pPr marL="0" lvl="0" indent="0" algn="l" rtl="0">
              <a:spcBef>
                <a:spcPts val="0"/>
              </a:spcBef>
              <a:spcAft>
                <a:spcPts val="0"/>
              </a:spcAft>
              <a:buNone/>
            </a:pPr>
            <a:r>
              <a:rPr lang="en" sz="1000" b="1">
                <a:solidFill>
                  <a:schemeClr val="dk1"/>
                </a:solidFill>
              </a:rPr>
              <a:t>2018 Sci SOLS </a:t>
            </a:r>
            <a:endParaRPr sz="1000" b="1">
              <a:solidFill>
                <a:schemeClr val="dk1"/>
              </a:solidFill>
            </a:endParaRPr>
          </a:p>
          <a:p>
            <a:pPr marL="0" lvl="0" indent="0" algn="l" rtl="0">
              <a:spcBef>
                <a:spcPts val="0"/>
              </a:spcBef>
              <a:spcAft>
                <a:spcPts val="0"/>
              </a:spcAft>
              <a:buClr>
                <a:schemeClr val="dk1"/>
              </a:buClr>
              <a:buSzPts val="1200"/>
              <a:buFont typeface="Arial"/>
              <a:buNone/>
            </a:pPr>
            <a:r>
              <a:rPr lang="en" sz="1000">
                <a:solidFill>
                  <a:schemeClr val="dk1"/>
                </a:solidFill>
              </a:rPr>
              <a:t>K.7, K.10, 1.4, 1.5, 2.4</a:t>
            </a:r>
            <a:endParaRPr sz="1000" i="1">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subTitle" idx="1"/>
          </p:nvPr>
        </p:nvSpPr>
        <p:spPr>
          <a:xfrm>
            <a:off x="311700" y="357625"/>
            <a:ext cx="8520600" cy="4388100"/>
          </a:xfrm>
          <a:prstGeom prst="rect">
            <a:avLst/>
          </a:prstGeom>
          <a:noFill/>
          <a:ln>
            <a:noFill/>
          </a:ln>
        </p:spPr>
        <p:txBody>
          <a:bodyPr spcFirstLastPara="1" wrap="square" lIns="91425" tIns="91425" rIns="91425" bIns="91425" anchor="t" anchorCtr="0">
            <a:normAutofit fontScale="62500" lnSpcReduction="20000"/>
          </a:bodyPr>
          <a:lstStyle/>
          <a:p>
            <a:pPr marL="0" lvl="0" indent="0" algn="ctr" rtl="0">
              <a:lnSpc>
                <a:spcPct val="100000"/>
              </a:lnSpc>
              <a:spcBef>
                <a:spcPts val="0"/>
              </a:spcBef>
              <a:spcAft>
                <a:spcPts val="0"/>
              </a:spcAft>
              <a:buSzPct val="129930"/>
              <a:buNone/>
            </a:pPr>
            <a:r>
              <a:rPr lang="en" sz="3448">
                <a:solidFill>
                  <a:srgbClr val="000000"/>
                </a:solidFill>
              </a:rPr>
              <a:t>The books highlighted in this slide deck are:</a:t>
            </a:r>
            <a:endParaRPr sz="3448">
              <a:solidFill>
                <a:srgbClr val="000000"/>
              </a:solidFill>
            </a:endParaRPr>
          </a:p>
          <a:p>
            <a:pPr marL="0" lvl="0" indent="0" algn="ctr" rtl="0">
              <a:lnSpc>
                <a:spcPct val="100000"/>
              </a:lnSpc>
              <a:spcBef>
                <a:spcPts val="0"/>
              </a:spcBef>
              <a:spcAft>
                <a:spcPts val="0"/>
              </a:spcAft>
              <a:buSzPct val="235789"/>
              <a:buNone/>
            </a:pPr>
            <a:endParaRPr sz="1900">
              <a:solidFill>
                <a:srgbClr val="000000"/>
              </a:solidFill>
            </a:endParaRPr>
          </a:p>
          <a:p>
            <a:pPr marL="457200" lvl="0" indent="-339725" algn="ctr" rtl="0">
              <a:lnSpc>
                <a:spcPct val="100000"/>
              </a:lnSpc>
              <a:spcBef>
                <a:spcPts val="0"/>
              </a:spcBef>
              <a:spcAft>
                <a:spcPts val="0"/>
              </a:spcAft>
              <a:buSzPct val="100000"/>
              <a:buChar char="-"/>
            </a:pPr>
            <a:r>
              <a:rPr lang="en"/>
              <a:t>Produced by National Geographic (Nat Geo)</a:t>
            </a:r>
            <a:endParaRPr/>
          </a:p>
          <a:p>
            <a:pPr marL="457200" lvl="0" indent="-339725" algn="ctr" rtl="0">
              <a:lnSpc>
                <a:spcPct val="100000"/>
              </a:lnSpc>
              <a:spcBef>
                <a:spcPts val="1000"/>
              </a:spcBef>
              <a:spcAft>
                <a:spcPts val="0"/>
              </a:spcAft>
              <a:buSzPct val="100000"/>
              <a:buChar char="-"/>
            </a:pPr>
            <a:r>
              <a:rPr lang="en"/>
              <a:t>Purchased for you by Clarke County Public Schools</a:t>
            </a:r>
            <a:endParaRPr/>
          </a:p>
          <a:p>
            <a:pPr marL="457200" lvl="0" indent="0" algn="l" rtl="0">
              <a:lnSpc>
                <a:spcPct val="100000"/>
              </a:lnSpc>
              <a:spcBef>
                <a:spcPts val="1000"/>
              </a:spcBef>
              <a:spcAft>
                <a:spcPts val="0"/>
              </a:spcAft>
              <a:buSzPct val="160000"/>
              <a:buNone/>
            </a:pPr>
            <a:endParaRPr/>
          </a:p>
          <a:p>
            <a:pPr marL="457200" lvl="0" indent="0" algn="ctr" rtl="0">
              <a:lnSpc>
                <a:spcPct val="100000"/>
              </a:lnSpc>
              <a:spcBef>
                <a:spcPts val="0"/>
              </a:spcBef>
              <a:spcAft>
                <a:spcPts val="0"/>
              </a:spcAft>
              <a:buSzPct val="120689"/>
              <a:buNone/>
            </a:pPr>
            <a:r>
              <a:rPr lang="en" sz="3712" u="sng">
                <a:solidFill>
                  <a:schemeClr val="hlink"/>
                </a:solidFill>
                <a:hlinkClick r:id="rId3"/>
              </a:rPr>
              <a:t>Suggested additional texts</a:t>
            </a:r>
            <a:r>
              <a:rPr lang="en" sz="3712"/>
              <a:t> are:</a:t>
            </a:r>
            <a:endParaRPr sz="3712"/>
          </a:p>
          <a:p>
            <a:pPr marL="457200" lvl="0" indent="0" algn="ctr" rtl="0">
              <a:lnSpc>
                <a:spcPct val="100000"/>
              </a:lnSpc>
              <a:spcBef>
                <a:spcPts val="0"/>
              </a:spcBef>
              <a:spcAft>
                <a:spcPts val="0"/>
              </a:spcAft>
              <a:buSzPct val="235789"/>
              <a:buNone/>
            </a:pPr>
            <a:endParaRPr sz="1900"/>
          </a:p>
          <a:p>
            <a:pPr marL="457200" lvl="0" indent="-339725" algn="l" rtl="0">
              <a:lnSpc>
                <a:spcPct val="100000"/>
              </a:lnSpc>
              <a:spcBef>
                <a:spcPts val="0"/>
              </a:spcBef>
              <a:spcAft>
                <a:spcPts val="0"/>
              </a:spcAft>
              <a:buSzPct val="100000"/>
              <a:buChar char="-"/>
            </a:pPr>
            <a:r>
              <a:rPr lang="en"/>
              <a:t>Mostly available in local library systems (Handley or Loudoun), or Blandy has a copy.</a:t>
            </a:r>
            <a:endParaRPr/>
          </a:p>
          <a:p>
            <a:pPr marL="457200" lvl="0" indent="-339725" algn="l" rtl="0">
              <a:lnSpc>
                <a:spcPct val="100000"/>
              </a:lnSpc>
              <a:spcBef>
                <a:spcPts val="1000"/>
              </a:spcBef>
              <a:spcAft>
                <a:spcPts val="0"/>
              </a:spcAft>
              <a:buSzPct val="100000"/>
              <a:buChar char="-"/>
            </a:pPr>
            <a:r>
              <a:rPr lang="en"/>
              <a:t>Still in print (therefore available for purchase)</a:t>
            </a:r>
            <a:endParaRPr/>
          </a:p>
          <a:p>
            <a:pPr marL="457200" lvl="0" indent="-339725" algn="l" rtl="0">
              <a:lnSpc>
                <a:spcPct val="100000"/>
              </a:lnSpc>
              <a:spcBef>
                <a:spcPts val="1000"/>
              </a:spcBef>
              <a:spcAft>
                <a:spcPts val="0"/>
              </a:spcAft>
              <a:buSzPct val="100000"/>
              <a:buChar char="-"/>
            </a:pPr>
            <a:r>
              <a:rPr lang="en"/>
              <a:t>Some suggested books may also be in your Nat Geo set</a:t>
            </a:r>
            <a:endParaRPr/>
          </a:p>
          <a:p>
            <a:pPr marL="457200" lvl="0" indent="-339725" algn="l" rtl="0">
              <a:lnSpc>
                <a:spcPct val="100000"/>
              </a:lnSpc>
              <a:spcBef>
                <a:spcPts val="1000"/>
              </a:spcBef>
              <a:spcAft>
                <a:spcPts val="0"/>
              </a:spcAft>
              <a:buSzPct val="100000"/>
              <a:buChar char="-"/>
            </a:pPr>
            <a:r>
              <a:rPr lang="en"/>
              <a:t>Scientifically sound (unless otherwise noted in the slide deck - any issues will be clarified for discussion)</a:t>
            </a:r>
            <a:endParaRPr/>
          </a:p>
          <a:p>
            <a:pPr marL="457200" lvl="0" indent="-339725" algn="l" rtl="0">
              <a:lnSpc>
                <a:spcPct val="100000"/>
              </a:lnSpc>
              <a:spcBef>
                <a:spcPts val="1000"/>
              </a:spcBef>
              <a:spcAft>
                <a:spcPts val="1000"/>
              </a:spcAft>
              <a:buSzPct val="100000"/>
              <a:buChar char="-"/>
            </a:pPr>
            <a:r>
              <a:rPr lang="en"/>
              <a:t>Additional info (reading level, SOL, availability in the slide deck in the link above and in each slide)</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32"/>
          <p:cNvSpPr txBox="1"/>
          <p:nvPr/>
        </p:nvSpPr>
        <p:spPr>
          <a:xfrm>
            <a:off x="4851361" y="918600"/>
            <a:ext cx="2563200" cy="1262100"/>
          </a:xfrm>
          <a:prstGeom prst="rect">
            <a:avLst/>
          </a:prstGeom>
          <a:solidFill>
            <a:srgbClr val="CFE2F3"/>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2018 Sci SOLs</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K.9 patterns (weather), 1.7 (weather/seasons), 2.6 (different types of weather), 2.7 (weather/seasonal effects)</a:t>
            </a:r>
            <a:endParaRPr sz="1400" b="0" i="0" u="none" strike="noStrike" cap="none">
              <a:solidFill>
                <a:srgbClr val="000000"/>
              </a:solidFill>
              <a:latin typeface="Arial"/>
              <a:ea typeface="Arial"/>
              <a:cs typeface="Arial"/>
              <a:sym typeface="Arial"/>
            </a:endParaRPr>
          </a:p>
        </p:txBody>
      </p:sp>
      <p:sp>
        <p:nvSpPr>
          <p:cNvPr id="271" name="Google Shape;271;p32"/>
          <p:cNvSpPr txBox="1"/>
          <p:nvPr/>
        </p:nvSpPr>
        <p:spPr>
          <a:xfrm>
            <a:off x="7562301" y="918600"/>
            <a:ext cx="1092000" cy="1385400"/>
          </a:xfrm>
          <a:prstGeom prst="rect">
            <a:avLst/>
          </a:prstGeom>
          <a:solidFill>
            <a:srgbClr val="F4CCCC"/>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sng" strike="noStrike" cap="none">
                <a:solidFill>
                  <a:srgbClr val="000000"/>
                </a:solidFill>
                <a:latin typeface="Arial"/>
                <a:ea typeface="Arial"/>
                <a:cs typeface="Arial"/>
                <a:sym typeface="Arial"/>
              </a:rPr>
              <a:t>Topics</a:t>
            </a:r>
            <a:r>
              <a:rPr lang="en" sz="14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Weather Changes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Adjusting to Weather</a:t>
            </a:r>
            <a:endParaRPr sz="1400" b="0" i="0" u="none" strike="noStrike" cap="none">
              <a:solidFill>
                <a:srgbClr val="000000"/>
              </a:solidFill>
              <a:latin typeface="Arial"/>
              <a:ea typeface="Arial"/>
              <a:cs typeface="Arial"/>
              <a:sym typeface="Arial"/>
            </a:endParaRPr>
          </a:p>
        </p:txBody>
      </p:sp>
      <p:sp>
        <p:nvSpPr>
          <p:cNvPr id="272" name="Google Shape;272;p32"/>
          <p:cNvSpPr txBox="1"/>
          <p:nvPr/>
        </p:nvSpPr>
        <p:spPr>
          <a:xfrm>
            <a:off x="4851361" y="2424437"/>
            <a:ext cx="3735000" cy="16932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sng" strike="noStrike" cap="none">
                <a:solidFill>
                  <a:srgbClr val="000000"/>
                </a:solidFill>
                <a:latin typeface="Arial"/>
                <a:ea typeface="Arial"/>
                <a:cs typeface="Arial"/>
                <a:sym typeface="Arial"/>
              </a:rPr>
              <a:t>Book description:</a:t>
            </a:r>
            <a:endParaRPr sz="1400" b="0" i="0" u="sng"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Minimal text. Each page shows a spread of a type of weather described by a single word (cloudy, rainy…) and a few activities that are well suited to that weather (swing, slide/splash, dance)</a:t>
            </a:r>
            <a:endParaRPr sz="1400" b="0" i="0" u="none" strike="noStrike" cap="none">
              <a:solidFill>
                <a:srgbClr val="000000"/>
              </a:solidFill>
              <a:latin typeface="Arial"/>
              <a:ea typeface="Arial"/>
              <a:cs typeface="Arial"/>
              <a:sym typeface="Arial"/>
            </a:endParaRPr>
          </a:p>
        </p:txBody>
      </p:sp>
      <p:sp>
        <p:nvSpPr>
          <p:cNvPr id="273" name="Google Shape;273;p32"/>
          <p:cNvSpPr txBox="1">
            <a:spLocks noGrp="1"/>
          </p:cNvSpPr>
          <p:nvPr>
            <p:ph type="title"/>
          </p:nvPr>
        </p:nvSpPr>
        <p:spPr>
          <a:xfrm>
            <a:off x="348700" y="92225"/>
            <a:ext cx="48318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1st: </a:t>
            </a:r>
            <a:r>
              <a:rPr lang="en" i="1"/>
              <a:t>Weather Fun</a:t>
            </a:r>
            <a:endParaRPr i="1"/>
          </a:p>
        </p:txBody>
      </p:sp>
      <p:pic>
        <p:nvPicPr>
          <p:cNvPr id="274" name="Google Shape;274;p32"/>
          <p:cNvPicPr preferRelativeResize="0"/>
          <p:nvPr/>
        </p:nvPicPr>
        <p:blipFill rotWithShape="1">
          <a:blip r:embed="rId3">
            <a:alphaModFix/>
          </a:blip>
          <a:srcRect/>
          <a:stretch/>
        </p:blipFill>
        <p:spPr>
          <a:xfrm>
            <a:off x="152400" y="817325"/>
            <a:ext cx="4104212" cy="41737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33"/>
          <p:cNvSpPr txBox="1"/>
          <p:nvPr/>
        </p:nvSpPr>
        <p:spPr>
          <a:xfrm>
            <a:off x="5095498" y="2076725"/>
            <a:ext cx="2362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sng" strike="noStrike" cap="none">
                <a:solidFill>
                  <a:schemeClr val="hlink"/>
                </a:solidFill>
                <a:latin typeface="Arial"/>
                <a:ea typeface="Arial"/>
                <a:cs typeface="Arial"/>
                <a:sym typeface="Arial"/>
                <a:hlinkClick r:id="rId3"/>
              </a:rPr>
              <a:t>Suggested paired texts: </a:t>
            </a:r>
            <a:endParaRPr sz="1400" b="0" i="0" u="none" strike="noStrike" cap="none">
              <a:solidFill>
                <a:srgbClr val="000000"/>
              </a:solidFill>
              <a:latin typeface="Arial"/>
              <a:ea typeface="Arial"/>
              <a:cs typeface="Arial"/>
              <a:sym typeface="Arial"/>
            </a:endParaRPr>
          </a:p>
        </p:txBody>
      </p:sp>
      <p:sp>
        <p:nvSpPr>
          <p:cNvPr id="280" name="Google Shape;280;p33"/>
          <p:cNvSpPr txBox="1"/>
          <p:nvPr/>
        </p:nvSpPr>
        <p:spPr>
          <a:xfrm>
            <a:off x="4022049" y="417125"/>
            <a:ext cx="4757700" cy="1254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Activity ideas: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Arial"/>
                <a:ea typeface="Arial"/>
                <a:cs typeface="Arial"/>
                <a:sym typeface="Arial"/>
              </a:rPr>
              <a:t>Go outside and take temp, describe the weather (cold? hot?) How does a mammal stay warm when the weather is cold?</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rgbClr val="000000"/>
                </a:solidFill>
                <a:latin typeface="Arial"/>
                <a:ea typeface="Arial"/>
                <a:cs typeface="Arial"/>
                <a:sym typeface="Arial"/>
              </a:rPr>
              <a:t>**Need some more suggestions! </a:t>
            </a:r>
            <a:endParaRPr sz="1000" b="0" i="0" u="none" strike="noStrike" cap="none">
              <a:solidFill>
                <a:srgbClr val="000000"/>
              </a:solidFill>
              <a:latin typeface="Arial"/>
              <a:ea typeface="Arial"/>
              <a:cs typeface="Arial"/>
              <a:sym typeface="Arial"/>
            </a:endParaRPr>
          </a:p>
        </p:txBody>
      </p:sp>
      <p:sp>
        <p:nvSpPr>
          <p:cNvPr id="281" name="Google Shape;281;p33"/>
          <p:cNvSpPr txBox="1"/>
          <p:nvPr/>
        </p:nvSpPr>
        <p:spPr>
          <a:xfrm>
            <a:off x="6933953" y="2476933"/>
            <a:ext cx="19422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1" u="sng" strike="noStrike" cap="none">
                <a:solidFill>
                  <a:schemeClr val="hlink"/>
                </a:solidFill>
                <a:latin typeface="Arial"/>
                <a:ea typeface="Arial"/>
                <a:cs typeface="Arial"/>
                <a:sym typeface="Arial"/>
                <a:hlinkClick r:id="rId4"/>
              </a:rPr>
              <a:t>Red Rubber Boot Day</a:t>
            </a:r>
            <a:endParaRPr sz="1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 sz="1000" b="1" i="0" u="none" strike="noStrike" cap="none">
                <a:solidFill>
                  <a:schemeClr val="dk1"/>
                </a:solidFill>
                <a:latin typeface="Arial"/>
                <a:ea typeface="Arial"/>
                <a:cs typeface="Arial"/>
                <a:sym typeface="Arial"/>
              </a:rPr>
              <a:t>2018 Sci SOLs </a:t>
            </a:r>
            <a:endParaRPr sz="10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Arial"/>
                <a:ea typeface="Arial"/>
                <a:cs typeface="Arial"/>
                <a:sym typeface="Arial"/>
              </a:rPr>
              <a:t>K.3, K.4, K.5, K.9, 1.7, 2.6, 2.7</a:t>
            </a:r>
            <a:endParaRPr sz="1000" b="0" i="1" u="none" strike="noStrike" cap="none">
              <a:solidFill>
                <a:srgbClr val="000000"/>
              </a:solidFill>
              <a:latin typeface="Arial"/>
              <a:ea typeface="Arial"/>
              <a:cs typeface="Arial"/>
              <a:sym typeface="Arial"/>
            </a:endParaRPr>
          </a:p>
        </p:txBody>
      </p:sp>
      <p:sp>
        <p:nvSpPr>
          <p:cNvPr id="282" name="Google Shape;282;p33"/>
          <p:cNvSpPr txBox="1">
            <a:spLocks noGrp="1"/>
          </p:cNvSpPr>
          <p:nvPr>
            <p:ph type="title"/>
          </p:nvPr>
        </p:nvSpPr>
        <p:spPr>
          <a:xfrm>
            <a:off x="348700" y="92225"/>
            <a:ext cx="48318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1st: </a:t>
            </a:r>
            <a:r>
              <a:rPr lang="en" i="1"/>
              <a:t>Weather Fun</a:t>
            </a:r>
            <a:endParaRPr i="1"/>
          </a:p>
        </p:txBody>
      </p:sp>
      <p:pic>
        <p:nvPicPr>
          <p:cNvPr id="283" name="Google Shape;283;p33"/>
          <p:cNvPicPr preferRelativeResize="0"/>
          <p:nvPr/>
        </p:nvPicPr>
        <p:blipFill rotWithShape="1">
          <a:blip r:embed="rId5">
            <a:alphaModFix/>
          </a:blip>
          <a:srcRect/>
          <a:stretch/>
        </p:blipFill>
        <p:spPr>
          <a:xfrm>
            <a:off x="152400" y="817325"/>
            <a:ext cx="3761949" cy="3825724"/>
          </a:xfrm>
          <a:prstGeom prst="rect">
            <a:avLst/>
          </a:prstGeom>
          <a:noFill/>
          <a:ln>
            <a:noFill/>
          </a:ln>
        </p:spPr>
      </p:pic>
      <p:pic>
        <p:nvPicPr>
          <p:cNvPr id="284" name="Google Shape;284;p33"/>
          <p:cNvPicPr preferRelativeResize="0"/>
          <p:nvPr/>
        </p:nvPicPr>
        <p:blipFill rotWithShape="1">
          <a:blip r:embed="rId6">
            <a:alphaModFix/>
          </a:blip>
          <a:srcRect/>
          <a:stretch/>
        </p:blipFill>
        <p:spPr>
          <a:xfrm>
            <a:off x="6988750" y="3251025"/>
            <a:ext cx="1832625" cy="1656350"/>
          </a:xfrm>
          <a:prstGeom prst="rect">
            <a:avLst/>
          </a:prstGeom>
          <a:noFill/>
          <a:ln>
            <a:noFill/>
          </a:ln>
        </p:spPr>
      </p:pic>
      <p:pic>
        <p:nvPicPr>
          <p:cNvPr id="285" name="Google Shape;285;p33"/>
          <p:cNvPicPr preferRelativeResize="0"/>
          <p:nvPr/>
        </p:nvPicPr>
        <p:blipFill rotWithShape="1">
          <a:blip r:embed="rId7">
            <a:alphaModFix/>
          </a:blip>
          <a:srcRect/>
          <a:stretch/>
        </p:blipFill>
        <p:spPr>
          <a:xfrm>
            <a:off x="4286838" y="3247315"/>
            <a:ext cx="1832624" cy="1663772"/>
          </a:xfrm>
          <a:prstGeom prst="rect">
            <a:avLst/>
          </a:prstGeom>
          <a:noFill/>
          <a:ln>
            <a:noFill/>
          </a:ln>
        </p:spPr>
      </p:pic>
      <p:sp>
        <p:nvSpPr>
          <p:cNvPr id="286" name="Google Shape;286;p33"/>
          <p:cNvSpPr txBox="1"/>
          <p:nvPr/>
        </p:nvSpPr>
        <p:spPr>
          <a:xfrm>
            <a:off x="4225775" y="2476925"/>
            <a:ext cx="22044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1" u="sng" strike="noStrike" cap="none">
                <a:solidFill>
                  <a:schemeClr val="hlink"/>
                </a:solidFill>
                <a:latin typeface="Arial"/>
                <a:ea typeface="Arial"/>
                <a:cs typeface="Arial"/>
                <a:sym typeface="Arial"/>
                <a:hlinkClick r:id="rId8"/>
              </a:rPr>
              <a:t>Come On Rain</a:t>
            </a:r>
            <a:endParaRPr sz="1000" b="0" i="1"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Arial"/>
                <a:ea typeface="Arial"/>
                <a:cs typeface="Arial"/>
                <a:sym typeface="Arial"/>
              </a:rPr>
              <a:t>2018 Sci SOLs</a:t>
            </a:r>
            <a:r>
              <a:rPr lang="en" sz="1000" b="0" i="0" u="none" strike="noStrike" cap="none">
                <a:solidFill>
                  <a:schemeClr val="dk1"/>
                </a:solidFill>
                <a:latin typeface="Arial"/>
                <a:ea typeface="Arial"/>
                <a:cs typeface="Arial"/>
                <a:sym typeface="Arial"/>
              </a:rPr>
              <a:t> K.3, K.10, 1.7, 2.6, 2.7</a:t>
            </a:r>
            <a:endParaRPr sz="1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Arial"/>
                <a:ea typeface="Arial"/>
                <a:cs typeface="Arial"/>
                <a:sym typeface="Arial"/>
              </a:rPr>
              <a:t>2015 SS SOLs </a:t>
            </a:r>
            <a:r>
              <a:rPr lang="en" sz="1000" b="0" i="0" u="none" strike="noStrike" cap="none">
                <a:solidFill>
                  <a:schemeClr val="dk1"/>
                </a:solidFill>
                <a:latin typeface="Arial"/>
                <a:ea typeface="Arial"/>
                <a:cs typeface="Arial"/>
                <a:sym typeface="Arial"/>
              </a:rPr>
              <a:t>3.13</a:t>
            </a:r>
            <a:endParaRPr sz="1000" b="0"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34"/>
          <p:cNvSpPr txBox="1"/>
          <p:nvPr/>
        </p:nvSpPr>
        <p:spPr>
          <a:xfrm>
            <a:off x="3975011" y="1213425"/>
            <a:ext cx="2563200" cy="1046700"/>
          </a:xfrm>
          <a:prstGeom prst="rect">
            <a:avLst/>
          </a:prstGeom>
          <a:solidFill>
            <a:srgbClr val="CFE2F3"/>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2018 Sci SOLs</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K.9 patterns (weather), 1.7 (weather/seasons), 2.6 (different types of weather)</a:t>
            </a:r>
            <a:endParaRPr sz="1400" b="0" i="0" u="none" strike="noStrike" cap="none">
              <a:solidFill>
                <a:srgbClr val="000000"/>
              </a:solidFill>
              <a:latin typeface="Arial"/>
              <a:ea typeface="Arial"/>
              <a:cs typeface="Arial"/>
              <a:sym typeface="Arial"/>
            </a:endParaRPr>
          </a:p>
        </p:txBody>
      </p:sp>
      <p:sp>
        <p:nvSpPr>
          <p:cNvPr id="292" name="Google Shape;292;p34"/>
          <p:cNvSpPr txBox="1"/>
          <p:nvPr/>
        </p:nvSpPr>
        <p:spPr>
          <a:xfrm>
            <a:off x="7584601" y="1213425"/>
            <a:ext cx="1092000" cy="831300"/>
          </a:xfrm>
          <a:prstGeom prst="rect">
            <a:avLst/>
          </a:prstGeom>
          <a:solidFill>
            <a:srgbClr val="F4CCCC"/>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sng" strike="noStrike" cap="none">
                <a:solidFill>
                  <a:srgbClr val="000000"/>
                </a:solidFill>
                <a:latin typeface="Arial"/>
                <a:ea typeface="Arial"/>
                <a:cs typeface="Arial"/>
                <a:sym typeface="Arial"/>
              </a:rPr>
              <a:t>Topics</a:t>
            </a:r>
            <a:r>
              <a:rPr lang="en" sz="14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Weather Changes</a:t>
            </a:r>
            <a:endParaRPr sz="1400" b="0" i="0" u="none" strike="noStrike" cap="none">
              <a:solidFill>
                <a:srgbClr val="000000"/>
              </a:solidFill>
              <a:latin typeface="Arial"/>
              <a:ea typeface="Arial"/>
              <a:cs typeface="Arial"/>
              <a:sym typeface="Arial"/>
            </a:endParaRPr>
          </a:p>
        </p:txBody>
      </p:sp>
      <p:sp>
        <p:nvSpPr>
          <p:cNvPr id="293" name="Google Shape;293;p34"/>
          <p:cNvSpPr txBox="1"/>
          <p:nvPr/>
        </p:nvSpPr>
        <p:spPr>
          <a:xfrm>
            <a:off x="3975000" y="2441925"/>
            <a:ext cx="4701600" cy="8313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sng" strike="noStrike" cap="none">
                <a:solidFill>
                  <a:srgbClr val="000000"/>
                </a:solidFill>
                <a:latin typeface="Arial"/>
                <a:ea typeface="Arial"/>
                <a:cs typeface="Arial"/>
                <a:sym typeface="Arial"/>
              </a:rPr>
              <a:t>Book description:</a:t>
            </a:r>
            <a:endParaRPr sz="1400" b="0" i="0" u="sng"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a:t>Each page shows a different scene, with the weather labeled; “The weather is snowy. The weather is sunny.”</a:t>
            </a:r>
            <a:endParaRPr sz="1400" b="0" i="0" u="none" strike="noStrike" cap="none">
              <a:solidFill>
                <a:srgbClr val="000000"/>
              </a:solidFill>
              <a:latin typeface="Arial"/>
              <a:ea typeface="Arial"/>
              <a:cs typeface="Arial"/>
              <a:sym typeface="Arial"/>
            </a:endParaRPr>
          </a:p>
        </p:txBody>
      </p:sp>
      <p:sp>
        <p:nvSpPr>
          <p:cNvPr id="294" name="Google Shape;294;p34"/>
          <p:cNvSpPr txBox="1">
            <a:spLocks noGrp="1"/>
          </p:cNvSpPr>
          <p:nvPr>
            <p:ph type="title"/>
          </p:nvPr>
        </p:nvSpPr>
        <p:spPr>
          <a:xfrm>
            <a:off x="387550" y="226275"/>
            <a:ext cx="7731900" cy="5727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3111"/>
              <a:buNone/>
            </a:pPr>
            <a:r>
              <a:rPr lang="en" sz="2500"/>
              <a:t>1st - </a:t>
            </a:r>
            <a:r>
              <a:rPr lang="en" sz="2500" i="1"/>
              <a:t>Weather on a Trip</a:t>
            </a:r>
            <a:endParaRPr sz="2500" i="1"/>
          </a:p>
        </p:txBody>
      </p:sp>
      <p:pic>
        <p:nvPicPr>
          <p:cNvPr id="295" name="Google Shape;295;p34"/>
          <p:cNvPicPr preferRelativeResize="0"/>
          <p:nvPr/>
        </p:nvPicPr>
        <p:blipFill>
          <a:blip r:embed="rId3">
            <a:alphaModFix/>
          </a:blip>
          <a:stretch>
            <a:fillRect/>
          </a:stretch>
        </p:blipFill>
        <p:spPr>
          <a:xfrm>
            <a:off x="152400" y="1161425"/>
            <a:ext cx="3532660" cy="3601075"/>
          </a:xfrm>
          <a:prstGeom prst="rect">
            <a:avLst/>
          </a:prstGeom>
          <a:noFill/>
          <a:ln>
            <a:noFill/>
          </a:ln>
        </p:spPr>
      </p:pic>
      <p:sp>
        <p:nvSpPr>
          <p:cNvPr id="296" name="Google Shape;296;p34"/>
          <p:cNvSpPr txBox="1"/>
          <p:nvPr/>
        </p:nvSpPr>
        <p:spPr>
          <a:xfrm>
            <a:off x="3853425" y="3521300"/>
            <a:ext cx="4904400" cy="974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Activity ideas: </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000"/>
              <a:buFont typeface="Arial"/>
              <a:buNone/>
            </a:pPr>
            <a:endParaRPr sz="1000" b="0" i="1"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000"/>
              <a:buFont typeface="Arial"/>
              <a:buNone/>
            </a:pPr>
            <a:r>
              <a:rPr lang="en" sz="1200">
                <a:solidFill>
                  <a:schemeClr val="dk1"/>
                </a:solidFill>
              </a:rPr>
              <a:t>Journal - on the way two or from school, record the weather you see/feel. What emotions does the weather make you feel?</a:t>
            </a:r>
            <a:endParaRPr sz="1200" b="0" i="0" u="none" strike="noStrike" cap="non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35"/>
          <p:cNvSpPr txBox="1"/>
          <p:nvPr/>
        </p:nvSpPr>
        <p:spPr>
          <a:xfrm>
            <a:off x="3889422" y="825675"/>
            <a:ext cx="3357300" cy="1262100"/>
          </a:xfrm>
          <a:prstGeom prst="rect">
            <a:avLst/>
          </a:prstGeom>
          <a:solidFill>
            <a:srgbClr val="CFE2F3"/>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2018 Sci SOLs</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1.7 (weather/seasons), 2. (</a:t>
            </a:r>
            <a:r>
              <a:rPr lang="en"/>
              <a:t>effects of weather</a:t>
            </a:r>
            <a:r>
              <a:rPr lang="en" sz="14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b="1"/>
              <a:t>2015 S.S. SOLs: </a:t>
            </a:r>
            <a:r>
              <a:rPr lang="en"/>
              <a:t>K.8 (jobs), 2.8 (resources)</a:t>
            </a:r>
            <a:endParaRPr/>
          </a:p>
        </p:txBody>
      </p:sp>
      <p:sp>
        <p:nvSpPr>
          <p:cNvPr id="302" name="Google Shape;302;p35"/>
          <p:cNvSpPr txBox="1"/>
          <p:nvPr/>
        </p:nvSpPr>
        <p:spPr>
          <a:xfrm>
            <a:off x="7701826" y="825675"/>
            <a:ext cx="1092000" cy="831300"/>
          </a:xfrm>
          <a:prstGeom prst="rect">
            <a:avLst/>
          </a:prstGeom>
          <a:solidFill>
            <a:srgbClr val="F4CCCC"/>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sng" strike="noStrike" cap="none">
                <a:solidFill>
                  <a:srgbClr val="000000"/>
                </a:solidFill>
                <a:latin typeface="Arial"/>
                <a:ea typeface="Arial"/>
                <a:cs typeface="Arial"/>
                <a:sym typeface="Arial"/>
              </a:rPr>
              <a:t>Topics</a:t>
            </a:r>
            <a:r>
              <a:rPr lang="en" sz="14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Weather</a:t>
            </a:r>
            <a:endParaRPr/>
          </a:p>
          <a:p>
            <a:pPr marL="0" marR="0" lvl="0" indent="0" algn="l" rtl="0">
              <a:lnSpc>
                <a:spcPct val="100000"/>
              </a:lnSpc>
              <a:spcBef>
                <a:spcPts val="0"/>
              </a:spcBef>
              <a:spcAft>
                <a:spcPts val="0"/>
              </a:spcAft>
              <a:buClr>
                <a:srgbClr val="000000"/>
              </a:buClr>
              <a:buSzPts val="1400"/>
              <a:buFont typeface="Arial"/>
              <a:buNone/>
            </a:pPr>
            <a:r>
              <a:rPr lang="en"/>
              <a:t>Jobs</a:t>
            </a:r>
            <a:endParaRPr sz="1400" b="0" i="0" u="none" strike="noStrike" cap="none">
              <a:solidFill>
                <a:srgbClr val="000000"/>
              </a:solidFill>
              <a:latin typeface="Arial"/>
              <a:ea typeface="Arial"/>
              <a:cs typeface="Arial"/>
              <a:sym typeface="Arial"/>
            </a:endParaRPr>
          </a:p>
        </p:txBody>
      </p:sp>
      <p:sp>
        <p:nvSpPr>
          <p:cNvPr id="303" name="Google Shape;303;p35"/>
          <p:cNvSpPr txBox="1"/>
          <p:nvPr/>
        </p:nvSpPr>
        <p:spPr>
          <a:xfrm>
            <a:off x="3889422" y="2248523"/>
            <a:ext cx="4658100" cy="8313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sng" strike="noStrike" cap="none">
                <a:solidFill>
                  <a:srgbClr val="000000"/>
                </a:solidFill>
                <a:latin typeface="Arial"/>
                <a:ea typeface="Arial"/>
                <a:cs typeface="Arial"/>
                <a:sym typeface="Arial"/>
              </a:rPr>
              <a:t>Book description:</a:t>
            </a:r>
            <a:endParaRPr sz="1400" b="0" i="0" u="sng"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a:t>This picture book (no text) shows people doing different jobs in the snow. </a:t>
            </a:r>
            <a:endParaRPr sz="1400" b="0" i="0" u="none" strike="noStrike" cap="none">
              <a:solidFill>
                <a:srgbClr val="000000"/>
              </a:solidFill>
              <a:latin typeface="Arial"/>
              <a:ea typeface="Arial"/>
              <a:cs typeface="Arial"/>
              <a:sym typeface="Arial"/>
            </a:endParaRPr>
          </a:p>
        </p:txBody>
      </p:sp>
      <p:sp>
        <p:nvSpPr>
          <p:cNvPr id="304" name="Google Shape;304;p35"/>
          <p:cNvSpPr txBox="1">
            <a:spLocks noGrp="1"/>
          </p:cNvSpPr>
          <p:nvPr>
            <p:ph type="title"/>
          </p:nvPr>
        </p:nvSpPr>
        <p:spPr>
          <a:xfrm>
            <a:off x="374600" y="92225"/>
            <a:ext cx="77319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a:t>1st - </a:t>
            </a:r>
            <a:r>
              <a:rPr lang="en" i="1"/>
              <a:t>Working in Snowy Weather</a:t>
            </a:r>
            <a:endParaRPr i="1"/>
          </a:p>
        </p:txBody>
      </p:sp>
      <p:pic>
        <p:nvPicPr>
          <p:cNvPr id="305" name="Google Shape;305;p35"/>
          <p:cNvPicPr preferRelativeResize="0"/>
          <p:nvPr/>
        </p:nvPicPr>
        <p:blipFill>
          <a:blip r:embed="rId3">
            <a:alphaModFix/>
          </a:blip>
          <a:stretch>
            <a:fillRect/>
          </a:stretch>
        </p:blipFill>
        <p:spPr>
          <a:xfrm>
            <a:off x="191250" y="845675"/>
            <a:ext cx="3537025" cy="3637007"/>
          </a:xfrm>
          <a:prstGeom prst="rect">
            <a:avLst/>
          </a:prstGeom>
          <a:noFill/>
          <a:ln>
            <a:noFill/>
          </a:ln>
        </p:spPr>
      </p:pic>
      <p:sp>
        <p:nvSpPr>
          <p:cNvPr id="306" name="Google Shape;306;p35"/>
          <p:cNvSpPr txBox="1"/>
          <p:nvPr/>
        </p:nvSpPr>
        <p:spPr>
          <a:xfrm>
            <a:off x="3889425" y="3216475"/>
            <a:ext cx="4904400" cy="1399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Activity ideas: </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000"/>
              <a:buFont typeface="Arial"/>
              <a:buNone/>
            </a:pPr>
            <a:endParaRPr sz="1000" b="0" i="1"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000"/>
              <a:buFont typeface="Arial"/>
              <a:buNone/>
            </a:pPr>
            <a:r>
              <a:rPr lang="en" sz="1200">
                <a:solidFill>
                  <a:schemeClr val="dk1"/>
                </a:solidFill>
              </a:rPr>
              <a:t>Describe the work people are doing in snowy weather. Do people you know (at school) do work outside?</a:t>
            </a:r>
            <a:endParaRPr sz="1200">
              <a:solidFill>
                <a:schemeClr val="dk1"/>
              </a:solidFill>
            </a:endParaRPr>
          </a:p>
          <a:p>
            <a:pPr marL="0" marR="0" lvl="0" indent="0" algn="l" rtl="0">
              <a:lnSpc>
                <a:spcPct val="115000"/>
              </a:lnSpc>
              <a:spcBef>
                <a:spcPts val="0"/>
              </a:spcBef>
              <a:spcAft>
                <a:spcPts val="0"/>
              </a:spcAft>
              <a:buClr>
                <a:srgbClr val="000000"/>
              </a:buClr>
              <a:buSzPts val="1000"/>
              <a:buFont typeface="Arial"/>
              <a:buNone/>
            </a:pPr>
            <a:endParaRPr sz="1200">
              <a:solidFill>
                <a:schemeClr val="dk1"/>
              </a:solidFill>
            </a:endParaRPr>
          </a:p>
          <a:p>
            <a:pPr marL="0" marR="0" lvl="0" indent="0" algn="l" rtl="0">
              <a:lnSpc>
                <a:spcPct val="115000"/>
              </a:lnSpc>
              <a:spcBef>
                <a:spcPts val="0"/>
              </a:spcBef>
              <a:spcAft>
                <a:spcPts val="0"/>
              </a:spcAft>
              <a:buClr>
                <a:srgbClr val="000000"/>
              </a:buClr>
              <a:buSzPts val="1000"/>
              <a:buFont typeface="Arial"/>
              <a:buNone/>
            </a:pPr>
            <a:r>
              <a:rPr lang="en" sz="1200">
                <a:solidFill>
                  <a:schemeClr val="dk1"/>
                </a:solidFill>
              </a:rPr>
              <a:t>Project Learning Tree - </a:t>
            </a:r>
            <a:r>
              <a:rPr lang="en" sz="1200" i="1" u="sng">
                <a:solidFill>
                  <a:schemeClr val="hlink"/>
                </a:solidFill>
                <a:hlinkClick r:id="rId4"/>
              </a:rPr>
              <a:t>Who Works in the Forest</a:t>
            </a:r>
            <a:endParaRPr sz="1200" i="1">
              <a:solidFill>
                <a:schemeClr val="dk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36"/>
          <p:cNvSpPr txBox="1"/>
          <p:nvPr/>
        </p:nvSpPr>
        <p:spPr>
          <a:xfrm>
            <a:off x="4851361" y="918600"/>
            <a:ext cx="2563200" cy="1693200"/>
          </a:xfrm>
          <a:prstGeom prst="rect">
            <a:avLst/>
          </a:prstGeom>
          <a:solidFill>
            <a:srgbClr val="CFE2F3"/>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2018 Sci SOLs</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K.9 patterns (weather), 1.7 (weather/seasons), 2.6 (different types of weather), 2.7 (weather/seasonal effects)</a:t>
            </a:r>
            <a:endParaRPr sz="1400" b="0" i="0" u="none" strike="noStrike" cap="none">
              <a:solidFill>
                <a:srgbClr val="000000"/>
              </a:solidFill>
              <a:latin typeface="Arial"/>
              <a:ea typeface="Arial"/>
              <a:cs typeface="Arial"/>
              <a:sym typeface="Arial"/>
            </a:endParaRPr>
          </a:p>
          <a:p>
            <a:pPr marL="0" lvl="0" indent="0" algn="l" rtl="0">
              <a:spcBef>
                <a:spcPts val="0"/>
              </a:spcBef>
              <a:spcAft>
                <a:spcPts val="0"/>
              </a:spcAft>
              <a:buClr>
                <a:schemeClr val="dk1"/>
              </a:buClr>
              <a:buSzPts val="1000"/>
              <a:buFont typeface="Arial"/>
              <a:buNone/>
            </a:pPr>
            <a:r>
              <a:rPr lang="en" b="1">
                <a:solidFill>
                  <a:schemeClr val="dk1"/>
                </a:solidFill>
              </a:rPr>
              <a:t>2015 Social Studies SOLs</a:t>
            </a:r>
            <a:endParaRPr b="1">
              <a:solidFill>
                <a:schemeClr val="dk1"/>
              </a:solidFill>
            </a:endParaRPr>
          </a:p>
          <a:p>
            <a:pPr marL="0" lvl="0" indent="0" algn="l" rtl="0">
              <a:spcBef>
                <a:spcPts val="0"/>
              </a:spcBef>
              <a:spcAft>
                <a:spcPts val="0"/>
              </a:spcAft>
              <a:buClr>
                <a:schemeClr val="dk1"/>
              </a:buClr>
              <a:buSzPts val="1000"/>
              <a:buFont typeface="Arial"/>
              <a:buNone/>
            </a:pPr>
            <a:r>
              <a:rPr lang="en">
                <a:solidFill>
                  <a:schemeClr val="dk1"/>
                </a:solidFill>
              </a:rPr>
              <a:t>1.6 (Virginia Seasons)</a:t>
            </a:r>
            <a:endParaRPr>
              <a:solidFill>
                <a:schemeClr val="dk1"/>
              </a:solidFill>
            </a:endParaRPr>
          </a:p>
        </p:txBody>
      </p:sp>
      <p:sp>
        <p:nvSpPr>
          <p:cNvPr id="312" name="Google Shape;312;p36"/>
          <p:cNvSpPr txBox="1"/>
          <p:nvPr/>
        </p:nvSpPr>
        <p:spPr>
          <a:xfrm>
            <a:off x="7562301" y="918600"/>
            <a:ext cx="1092000" cy="1262100"/>
          </a:xfrm>
          <a:prstGeom prst="rect">
            <a:avLst/>
          </a:prstGeom>
          <a:solidFill>
            <a:srgbClr val="F4CCCC"/>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sng" strike="noStrike" cap="none">
                <a:solidFill>
                  <a:srgbClr val="000000"/>
                </a:solidFill>
                <a:latin typeface="Arial"/>
                <a:ea typeface="Arial"/>
                <a:cs typeface="Arial"/>
                <a:sym typeface="Arial"/>
              </a:rPr>
              <a:t>Topics</a:t>
            </a:r>
            <a:r>
              <a:rPr lang="en" sz="14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a:t>Seasons</a:t>
            </a:r>
            <a:endParaRPr/>
          </a:p>
          <a:p>
            <a:pPr marL="0" marR="0" lvl="0" indent="0" algn="l" rtl="0">
              <a:lnSpc>
                <a:spcPct val="100000"/>
              </a:lnSpc>
              <a:spcBef>
                <a:spcPts val="0"/>
              </a:spcBef>
              <a:spcAft>
                <a:spcPts val="0"/>
              </a:spcAft>
              <a:buClr>
                <a:srgbClr val="000000"/>
              </a:buClr>
              <a:buSzPts val="1400"/>
              <a:buFont typeface="Arial"/>
              <a:buNone/>
            </a:pPr>
            <a:r>
              <a:rPr lang="en"/>
              <a:t>Weather</a:t>
            </a:r>
            <a:endParaRPr/>
          </a:p>
          <a:p>
            <a:pPr marL="0" marR="0" lvl="0" indent="0" algn="l" rtl="0">
              <a:lnSpc>
                <a:spcPct val="100000"/>
              </a:lnSpc>
              <a:spcBef>
                <a:spcPts val="0"/>
              </a:spcBef>
              <a:spcAft>
                <a:spcPts val="0"/>
              </a:spcAft>
              <a:buClr>
                <a:srgbClr val="000000"/>
              </a:buClr>
              <a:buSzPts val="1400"/>
              <a:buFont typeface="Arial"/>
              <a:buNone/>
            </a:pPr>
            <a:r>
              <a:rPr lang="en"/>
              <a:t>Patterns</a:t>
            </a:r>
            <a:endParaRPr/>
          </a:p>
          <a:p>
            <a:pPr marL="0" marR="0" lvl="0" indent="0" algn="l" rtl="0">
              <a:lnSpc>
                <a:spcPct val="100000"/>
              </a:lnSpc>
              <a:spcBef>
                <a:spcPts val="0"/>
              </a:spcBef>
              <a:spcAft>
                <a:spcPts val="0"/>
              </a:spcAft>
              <a:buClr>
                <a:srgbClr val="000000"/>
              </a:buClr>
              <a:buSzPts val="1400"/>
              <a:buFont typeface="Arial"/>
              <a:buNone/>
            </a:pPr>
            <a:r>
              <a:rPr lang="en"/>
              <a:t>predictions</a:t>
            </a:r>
            <a:endParaRPr/>
          </a:p>
        </p:txBody>
      </p:sp>
      <p:sp>
        <p:nvSpPr>
          <p:cNvPr id="313" name="Google Shape;313;p36"/>
          <p:cNvSpPr txBox="1"/>
          <p:nvPr/>
        </p:nvSpPr>
        <p:spPr>
          <a:xfrm>
            <a:off x="4851361" y="2865487"/>
            <a:ext cx="3735000" cy="16932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sng" strike="noStrike" cap="none">
                <a:solidFill>
                  <a:srgbClr val="000000"/>
                </a:solidFill>
                <a:latin typeface="Arial"/>
                <a:ea typeface="Arial"/>
                <a:cs typeface="Arial"/>
                <a:sym typeface="Arial"/>
              </a:rPr>
              <a:t>Book description:</a:t>
            </a:r>
            <a:endParaRPr sz="1400" b="0" i="0" u="sng"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a:t>Each page pair lists a season, describes the weather and lists one or two attributes/activities. The facing pages asks the reader what they can do on a day like that. </a:t>
            </a:r>
            <a:endParaRPr sz="1400" b="0" i="0" u="none" strike="noStrike" cap="none">
              <a:solidFill>
                <a:srgbClr val="000000"/>
              </a:solidFill>
              <a:latin typeface="Arial"/>
              <a:ea typeface="Arial"/>
              <a:cs typeface="Arial"/>
              <a:sym typeface="Arial"/>
            </a:endParaRPr>
          </a:p>
        </p:txBody>
      </p:sp>
      <p:sp>
        <p:nvSpPr>
          <p:cNvPr id="314" name="Google Shape;314;p36"/>
          <p:cNvSpPr txBox="1">
            <a:spLocks noGrp="1"/>
          </p:cNvSpPr>
          <p:nvPr>
            <p:ph type="title"/>
          </p:nvPr>
        </p:nvSpPr>
        <p:spPr>
          <a:xfrm>
            <a:off x="348700" y="92225"/>
            <a:ext cx="83055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1st: </a:t>
            </a:r>
            <a:r>
              <a:rPr lang="en" i="1"/>
              <a:t>Sometimes It’s Windy, Snowy, Rainy, or Sunny</a:t>
            </a:r>
            <a:endParaRPr i="1"/>
          </a:p>
        </p:txBody>
      </p:sp>
      <p:pic>
        <p:nvPicPr>
          <p:cNvPr id="315" name="Google Shape;315;p36"/>
          <p:cNvPicPr preferRelativeResize="0"/>
          <p:nvPr/>
        </p:nvPicPr>
        <p:blipFill>
          <a:blip r:embed="rId3">
            <a:alphaModFix/>
          </a:blip>
          <a:stretch>
            <a:fillRect/>
          </a:stretch>
        </p:blipFill>
        <p:spPr>
          <a:xfrm>
            <a:off x="348700" y="817325"/>
            <a:ext cx="3913650" cy="395805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37"/>
          <p:cNvSpPr txBox="1"/>
          <p:nvPr/>
        </p:nvSpPr>
        <p:spPr>
          <a:xfrm>
            <a:off x="5095498" y="2076725"/>
            <a:ext cx="2362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sng" strike="noStrike" cap="none">
                <a:solidFill>
                  <a:schemeClr val="hlink"/>
                </a:solidFill>
                <a:latin typeface="Arial"/>
                <a:ea typeface="Arial"/>
                <a:cs typeface="Arial"/>
                <a:sym typeface="Arial"/>
                <a:hlinkClick r:id="rId3"/>
              </a:rPr>
              <a:t>Suggested paired texts: </a:t>
            </a:r>
            <a:endParaRPr sz="1400" b="0" i="0" u="none" strike="noStrike" cap="none">
              <a:solidFill>
                <a:srgbClr val="000000"/>
              </a:solidFill>
              <a:latin typeface="Arial"/>
              <a:ea typeface="Arial"/>
              <a:cs typeface="Arial"/>
              <a:sym typeface="Arial"/>
            </a:endParaRPr>
          </a:p>
        </p:txBody>
      </p:sp>
      <p:sp>
        <p:nvSpPr>
          <p:cNvPr id="321" name="Google Shape;321;p37"/>
          <p:cNvSpPr txBox="1"/>
          <p:nvPr/>
        </p:nvSpPr>
        <p:spPr>
          <a:xfrm>
            <a:off x="2913025" y="564100"/>
            <a:ext cx="5963100" cy="179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Activity ideas: </a:t>
            </a:r>
            <a:endParaRPr sz="1400" b="0" i="0" u="none" strike="noStrike" cap="none">
              <a:solidFill>
                <a:srgbClr val="000000"/>
              </a:solidFill>
              <a:latin typeface="Arial"/>
              <a:ea typeface="Arial"/>
              <a:cs typeface="Arial"/>
              <a:sym typeface="Arial"/>
            </a:endParaRPr>
          </a:p>
          <a:p>
            <a:pPr marL="0" lvl="0" indent="0" algn="l" rtl="0">
              <a:lnSpc>
                <a:spcPct val="115000"/>
              </a:lnSpc>
              <a:spcBef>
                <a:spcPts val="0"/>
              </a:spcBef>
              <a:spcAft>
                <a:spcPts val="0"/>
              </a:spcAft>
              <a:buNone/>
            </a:pPr>
            <a:r>
              <a:rPr lang="en" sz="1000"/>
              <a:t>Start a journal - watch for weather signs. Each day put what can you do today based on the weather. Draw/write</a:t>
            </a:r>
            <a:endParaRPr sz="1000"/>
          </a:p>
          <a:p>
            <a:pPr marL="0" lvl="0" indent="0" algn="l" rtl="0">
              <a:lnSpc>
                <a:spcPct val="115000"/>
              </a:lnSpc>
              <a:spcBef>
                <a:spcPts val="0"/>
              </a:spcBef>
              <a:spcAft>
                <a:spcPts val="0"/>
              </a:spcAft>
              <a:buNone/>
            </a:pPr>
            <a:endParaRPr sz="1000"/>
          </a:p>
          <a:p>
            <a:pPr marL="0" lvl="0" indent="0" algn="l" rtl="0">
              <a:lnSpc>
                <a:spcPct val="115000"/>
              </a:lnSpc>
              <a:spcBef>
                <a:spcPts val="0"/>
              </a:spcBef>
              <a:spcAft>
                <a:spcPts val="0"/>
              </a:spcAft>
              <a:buNone/>
            </a:pPr>
            <a:r>
              <a:rPr lang="en" sz="1000"/>
              <a:t>Seasonal fun: windy day, snowy day, rainy day, sunny day, cold day. Describe the weather today. As a class brainstorm what we can do outside today - go do it!</a:t>
            </a:r>
            <a:endParaRPr sz="1000"/>
          </a:p>
          <a:p>
            <a:pPr marL="0" lvl="0" indent="0" algn="l" rtl="0">
              <a:lnSpc>
                <a:spcPct val="115000"/>
              </a:lnSpc>
              <a:spcBef>
                <a:spcPts val="0"/>
              </a:spcBef>
              <a:spcAft>
                <a:spcPts val="0"/>
              </a:spcAft>
              <a:buNone/>
            </a:pPr>
            <a:endParaRPr sz="1000"/>
          </a:p>
          <a:p>
            <a:pPr marL="0" lvl="0" indent="0" algn="l" rtl="0">
              <a:lnSpc>
                <a:spcPct val="115000"/>
              </a:lnSpc>
              <a:spcBef>
                <a:spcPts val="0"/>
              </a:spcBef>
              <a:spcAft>
                <a:spcPts val="0"/>
              </a:spcAft>
              <a:buNone/>
            </a:pPr>
            <a:r>
              <a:rPr lang="en" sz="1000"/>
              <a:t>Project Learning Tree - </a:t>
            </a:r>
            <a:r>
              <a:rPr lang="en" sz="1000" i="1" u="sng">
                <a:solidFill>
                  <a:schemeClr val="hlink"/>
                </a:solidFill>
                <a:hlinkClick r:id="rId4"/>
              </a:rPr>
              <a:t>Did you Notice</a:t>
            </a:r>
            <a:r>
              <a:rPr lang="en" sz="1000" i="1"/>
              <a:t> </a:t>
            </a:r>
            <a:r>
              <a:rPr lang="en" sz="1000"/>
              <a:t>(patterns of change)</a:t>
            </a:r>
            <a:endParaRPr sz="1000"/>
          </a:p>
          <a:p>
            <a:pPr marL="0" marR="0" lvl="0" indent="0" algn="l" rtl="0">
              <a:lnSpc>
                <a:spcPct val="115000"/>
              </a:lnSpc>
              <a:spcBef>
                <a:spcPts val="0"/>
              </a:spcBef>
              <a:spcAft>
                <a:spcPts val="0"/>
              </a:spcAft>
              <a:buClr>
                <a:srgbClr val="000000"/>
              </a:buClr>
              <a:buSzPts val="1000"/>
              <a:buFont typeface="Arial"/>
              <a:buNone/>
            </a:pPr>
            <a:endParaRPr sz="1000">
              <a:solidFill>
                <a:schemeClr val="dk1"/>
              </a:solidFill>
            </a:endParaRPr>
          </a:p>
        </p:txBody>
      </p:sp>
      <p:sp>
        <p:nvSpPr>
          <p:cNvPr id="322" name="Google Shape;322;p37"/>
          <p:cNvSpPr txBox="1"/>
          <p:nvPr/>
        </p:nvSpPr>
        <p:spPr>
          <a:xfrm>
            <a:off x="6933953" y="2476933"/>
            <a:ext cx="19422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1" u="sng" strike="noStrike" cap="none">
                <a:solidFill>
                  <a:schemeClr val="hlink"/>
                </a:solidFill>
                <a:latin typeface="Arial"/>
                <a:ea typeface="Arial"/>
                <a:cs typeface="Arial"/>
                <a:sym typeface="Arial"/>
                <a:hlinkClick r:id="rId5"/>
              </a:rPr>
              <a:t>Red Rubber Boot Day</a:t>
            </a:r>
            <a:endParaRPr sz="1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 sz="1000" b="1" i="0" u="none" strike="noStrike" cap="none">
                <a:solidFill>
                  <a:schemeClr val="dk1"/>
                </a:solidFill>
                <a:latin typeface="Arial"/>
                <a:ea typeface="Arial"/>
                <a:cs typeface="Arial"/>
                <a:sym typeface="Arial"/>
              </a:rPr>
              <a:t>2018 Sci SOLs </a:t>
            </a:r>
            <a:endParaRPr sz="10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Arial"/>
                <a:ea typeface="Arial"/>
                <a:cs typeface="Arial"/>
                <a:sym typeface="Arial"/>
              </a:rPr>
              <a:t>K.3, K.4, K.5, K.9, 1.7, 2.6, 2.7</a:t>
            </a:r>
            <a:endParaRPr sz="1000" b="0" i="1" u="none" strike="noStrike" cap="none">
              <a:solidFill>
                <a:srgbClr val="000000"/>
              </a:solidFill>
              <a:latin typeface="Arial"/>
              <a:ea typeface="Arial"/>
              <a:cs typeface="Arial"/>
              <a:sym typeface="Arial"/>
            </a:endParaRPr>
          </a:p>
        </p:txBody>
      </p:sp>
      <p:pic>
        <p:nvPicPr>
          <p:cNvPr id="323" name="Google Shape;323;p37"/>
          <p:cNvPicPr preferRelativeResize="0"/>
          <p:nvPr/>
        </p:nvPicPr>
        <p:blipFill rotWithShape="1">
          <a:blip r:embed="rId6">
            <a:alphaModFix/>
          </a:blip>
          <a:srcRect/>
          <a:stretch/>
        </p:blipFill>
        <p:spPr>
          <a:xfrm>
            <a:off x="6988750" y="3251025"/>
            <a:ext cx="1832625" cy="1656350"/>
          </a:xfrm>
          <a:prstGeom prst="rect">
            <a:avLst/>
          </a:prstGeom>
          <a:noFill/>
          <a:ln>
            <a:noFill/>
          </a:ln>
        </p:spPr>
      </p:pic>
      <p:pic>
        <p:nvPicPr>
          <p:cNvPr id="324" name="Google Shape;324;p37"/>
          <p:cNvPicPr preferRelativeResize="0"/>
          <p:nvPr/>
        </p:nvPicPr>
        <p:blipFill rotWithShape="1">
          <a:blip r:embed="rId7">
            <a:alphaModFix/>
          </a:blip>
          <a:srcRect/>
          <a:stretch/>
        </p:blipFill>
        <p:spPr>
          <a:xfrm>
            <a:off x="4286838" y="3247315"/>
            <a:ext cx="1832624" cy="1663772"/>
          </a:xfrm>
          <a:prstGeom prst="rect">
            <a:avLst/>
          </a:prstGeom>
          <a:noFill/>
          <a:ln>
            <a:noFill/>
          </a:ln>
        </p:spPr>
      </p:pic>
      <p:sp>
        <p:nvSpPr>
          <p:cNvPr id="325" name="Google Shape;325;p37"/>
          <p:cNvSpPr txBox="1"/>
          <p:nvPr/>
        </p:nvSpPr>
        <p:spPr>
          <a:xfrm>
            <a:off x="4225775" y="2476925"/>
            <a:ext cx="22044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1" u="sng" strike="noStrike" cap="none">
                <a:solidFill>
                  <a:schemeClr val="hlink"/>
                </a:solidFill>
                <a:latin typeface="Arial"/>
                <a:ea typeface="Arial"/>
                <a:cs typeface="Arial"/>
                <a:sym typeface="Arial"/>
                <a:hlinkClick r:id="rId8"/>
              </a:rPr>
              <a:t>Come On Rain</a:t>
            </a:r>
            <a:endParaRPr sz="1000" b="0" i="1"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Arial"/>
                <a:ea typeface="Arial"/>
                <a:cs typeface="Arial"/>
                <a:sym typeface="Arial"/>
              </a:rPr>
              <a:t>2018 Sci SOLs</a:t>
            </a:r>
            <a:r>
              <a:rPr lang="en" sz="1000" b="0" i="0" u="none" strike="noStrike" cap="none">
                <a:solidFill>
                  <a:schemeClr val="dk1"/>
                </a:solidFill>
                <a:latin typeface="Arial"/>
                <a:ea typeface="Arial"/>
                <a:cs typeface="Arial"/>
                <a:sym typeface="Arial"/>
              </a:rPr>
              <a:t> K.3, K.10, 1.7, 2.6, 2.7</a:t>
            </a:r>
            <a:endParaRPr sz="1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Arial"/>
                <a:ea typeface="Arial"/>
                <a:cs typeface="Arial"/>
                <a:sym typeface="Arial"/>
              </a:rPr>
              <a:t>2015 SS SOLs </a:t>
            </a:r>
            <a:r>
              <a:rPr lang="en" sz="1000" b="0" i="0" u="none" strike="noStrike" cap="none">
                <a:solidFill>
                  <a:schemeClr val="dk1"/>
                </a:solidFill>
                <a:latin typeface="Arial"/>
                <a:ea typeface="Arial"/>
                <a:cs typeface="Arial"/>
                <a:sym typeface="Arial"/>
              </a:rPr>
              <a:t>3.13</a:t>
            </a:r>
            <a:endParaRPr sz="1000" b="0" i="0" u="none" strike="noStrike" cap="none">
              <a:solidFill>
                <a:srgbClr val="000000"/>
              </a:solidFill>
              <a:latin typeface="Arial"/>
              <a:ea typeface="Arial"/>
              <a:cs typeface="Arial"/>
              <a:sym typeface="Arial"/>
            </a:endParaRPr>
          </a:p>
        </p:txBody>
      </p:sp>
      <p:pic>
        <p:nvPicPr>
          <p:cNvPr id="326" name="Google Shape;326;p37"/>
          <p:cNvPicPr preferRelativeResize="0"/>
          <p:nvPr/>
        </p:nvPicPr>
        <p:blipFill>
          <a:blip r:embed="rId9">
            <a:alphaModFix/>
          </a:blip>
          <a:stretch>
            <a:fillRect/>
          </a:stretch>
        </p:blipFill>
        <p:spPr>
          <a:xfrm>
            <a:off x="528000" y="664925"/>
            <a:ext cx="2069725" cy="2093200"/>
          </a:xfrm>
          <a:prstGeom prst="rect">
            <a:avLst/>
          </a:prstGeom>
          <a:noFill/>
          <a:ln>
            <a:noFill/>
          </a:ln>
        </p:spPr>
      </p:pic>
      <p:pic>
        <p:nvPicPr>
          <p:cNvPr id="327" name="Google Shape;327;p37"/>
          <p:cNvPicPr preferRelativeResize="0"/>
          <p:nvPr/>
        </p:nvPicPr>
        <p:blipFill>
          <a:blip r:embed="rId10">
            <a:alphaModFix/>
          </a:blip>
          <a:stretch>
            <a:fillRect/>
          </a:stretch>
        </p:blipFill>
        <p:spPr>
          <a:xfrm>
            <a:off x="1494325" y="3212465"/>
            <a:ext cx="2069725" cy="1651185"/>
          </a:xfrm>
          <a:prstGeom prst="rect">
            <a:avLst/>
          </a:prstGeom>
          <a:noFill/>
          <a:ln>
            <a:noFill/>
          </a:ln>
        </p:spPr>
      </p:pic>
      <p:sp>
        <p:nvSpPr>
          <p:cNvPr id="328" name="Google Shape;328;p37"/>
          <p:cNvSpPr txBox="1"/>
          <p:nvPr/>
        </p:nvSpPr>
        <p:spPr>
          <a:xfrm>
            <a:off x="1785345" y="2871675"/>
            <a:ext cx="1778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400"/>
              <a:buFont typeface="Arial"/>
              <a:buNone/>
            </a:pPr>
            <a:r>
              <a:rPr lang="en" sz="1000" i="1" u="sng">
                <a:solidFill>
                  <a:schemeClr val="hlink"/>
                </a:solidFill>
                <a:hlinkClick r:id="rId11"/>
              </a:rPr>
              <a:t>The Wind Blew</a:t>
            </a:r>
            <a:endParaRPr sz="1000" i="1">
              <a:solidFill>
                <a:schemeClr val="dk1"/>
              </a:solidFill>
            </a:endParaRPr>
          </a:p>
          <a:p>
            <a:pPr marL="0" lvl="0" indent="0" algn="l" rtl="0">
              <a:spcBef>
                <a:spcPts val="0"/>
              </a:spcBef>
              <a:spcAft>
                <a:spcPts val="0"/>
              </a:spcAft>
              <a:buNone/>
            </a:pPr>
            <a:r>
              <a:rPr lang="en" sz="1000" b="1">
                <a:solidFill>
                  <a:schemeClr val="dk1"/>
                </a:solidFill>
              </a:rPr>
              <a:t>2018 Sci SOLs</a:t>
            </a:r>
            <a:r>
              <a:rPr lang="en" sz="1000">
                <a:solidFill>
                  <a:schemeClr val="dk1"/>
                </a:solidFill>
              </a:rPr>
              <a:t> 1.7, 2.6, 2.7</a:t>
            </a:r>
            <a:endParaRPr sz="1000"/>
          </a:p>
        </p:txBody>
      </p:sp>
      <p:sp>
        <p:nvSpPr>
          <p:cNvPr id="329" name="Google Shape;329;p37"/>
          <p:cNvSpPr txBox="1">
            <a:spLocks noGrp="1"/>
          </p:cNvSpPr>
          <p:nvPr>
            <p:ph type="title"/>
          </p:nvPr>
        </p:nvSpPr>
        <p:spPr>
          <a:xfrm>
            <a:off x="348700" y="92225"/>
            <a:ext cx="83055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1st: </a:t>
            </a:r>
            <a:r>
              <a:rPr lang="en" i="1"/>
              <a:t>Sometimes It’s Windy, Snowy, Rainy, or Sunny</a:t>
            </a:r>
            <a:endParaRPr i="1"/>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38"/>
          <p:cNvSpPr txBox="1"/>
          <p:nvPr/>
        </p:nvSpPr>
        <p:spPr>
          <a:xfrm>
            <a:off x="4851361" y="643075"/>
            <a:ext cx="2563200" cy="1262100"/>
          </a:xfrm>
          <a:prstGeom prst="rect">
            <a:avLst/>
          </a:prstGeom>
          <a:solidFill>
            <a:srgbClr val="CFE2F3"/>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2018 Sci SOLs</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1.5 (life needs/classification)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2.5 (habitat/interdependence)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3.4 (adaptations)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3.5 (ecosystems)</a:t>
            </a:r>
            <a:endParaRPr sz="1400" b="0" i="0" u="none" strike="noStrike" cap="none">
              <a:solidFill>
                <a:srgbClr val="000000"/>
              </a:solidFill>
              <a:latin typeface="Arial"/>
              <a:ea typeface="Arial"/>
              <a:cs typeface="Arial"/>
              <a:sym typeface="Arial"/>
            </a:endParaRPr>
          </a:p>
        </p:txBody>
      </p:sp>
      <p:sp>
        <p:nvSpPr>
          <p:cNvPr id="335" name="Google Shape;335;p38"/>
          <p:cNvSpPr txBox="1"/>
          <p:nvPr/>
        </p:nvSpPr>
        <p:spPr>
          <a:xfrm>
            <a:off x="4851349" y="2057150"/>
            <a:ext cx="4089000" cy="29862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sng" strike="noStrike" cap="none">
                <a:solidFill>
                  <a:srgbClr val="000000"/>
                </a:solidFill>
                <a:latin typeface="Arial"/>
                <a:ea typeface="Arial"/>
                <a:cs typeface="Arial"/>
                <a:sym typeface="Arial"/>
              </a:rPr>
              <a:t>Book descriptions</a:t>
            </a:r>
            <a:r>
              <a:rPr lang="en" sz="14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1" u="none" strike="noStrike" cap="none">
                <a:solidFill>
                  <a:srgbClr val="000000"/>
                </a:solidFill>
                <a:latin typeface="Arial"/>
                <a:ea typeface="Arial"/>
                <a:cs typeface="Arial"/>
                <a:sym typeface="Arial"/>
              </a:rPr>
              <a:t>What Are They Good For?</a:t>
            </a:r>
            <a:r>
              <a:rPr lang="en" sz="1400" b="0" i="0" u="none" strike="noStrike" cap="none">
                <a:solidFill>
                  <a:srgbClr val="000000"/>
                </a:solidFill>
                <a:latin typeface="Arial"/>
                <a:ea typeface="Arial"/>
                <a:cs typeface="Arial"/>
                <a:sym typeface="Arial"/>
              </a:rPr>
              <a:t> - Highlights different features of plains/grassland animals (eg. bison horns) and how those features help the animal survive.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1" u="none" strike="noStrike" cap="none">
                <a:solidFill>
                  <a:srgbClr val="000000"/>
                </a:solidFill>
                <a:latin typeface="Arial"/>
                <a:ea typeface="Arial"/>
                <a:cs typeface="Arial"/>
                <a:sym typeface="Arial"/>
              </a:rPr>
              <a:t>Watch Out</a:t>
            </a:r>
            <a:r>
              <a:rPr lang="en" sz="1400" b="0" i="0" u="none" strike="noStrike" cap="none">
                <a:solidFill>
                  <a:srgbClr val="000000"/>
                </a:solidFill>
                <a:latin typeface="Arial"/>
                <a:ea typeface="Arial"/>
                <a:cs typeface="Arial"/>
                <a:sym typeface="Arial"/>
              </a:rPr>
              <a:t> - Focuses on the hunting strategies of deep sea organisms.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1" u="none" strike="noStrike" cap="none">
                <a:solidFill>
                  <a:srgbClr val="000000"/>
                </a:solidFill>
                <a:latin typeface="Arial"/>
                <a:ea typeface="Arial"/>
                <a:cs typeface="Arial"/>
                <a:sym typeface="Arial"/>
              </a:rPr>
              <a:t>Eat or Be Eaten </a:t>
            </a:r>
            <a:r>
              <a:rPr lang="en" sz="1400" b="0" i="0" u="none" strike="noStrike" cap="none">
                <a:solidFill>
                  <a:srgbClr val="000000"/>
                </a:solidFill>
                <a:latin typeface="Arial"/>
                <a:ea typeface="Arial"/>
                <a:cs typeface="Arial"/>
                <a:sym typeface="Arial"/>
              </a:rPr>
              <a:t>- Examines the adaptations of desert creatures that help them hunt while staying away from their own predators.</a:t>
            </a:r>
            <a:endParaRPr sz="1400" b="0" i="0" u="none" strike="noStrike" cap="none">
              <a:solidFill>
                <a:srgbClr val="000000"/>
              </a:solidFill>
              <a:latin typeface="Arial"/>
              <a:ea typeface="Arial"/>
              <a:cs typeface="Arial"/>
              <a:sym typeface="Arial"/>
            </a:endParaRPr>
          </a:p>
        </p:txBody>
      </p:sp>
      <p:sp>
        <p:nvSpPr>
          <p:cNvPr id="336" name="Google Shape;336;p38"/>
          <p:cNvSpPr txBox="1">
            <a:spLocks noGrp="1"/>
          </p:cNvSpPr>
          <p:nvPr>
            <p:ph type="title"/>
          </p:nvPr>
        </p:nvSpPr>
        <p:spPr>
          <a:xfrm>
            <a:off x="311700" y="1561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sz="2320"/>
              <a:t>1st/2nd: </a:t>
            </a:r>
            <a:r>
              <a:rPr lang="en" sz="2320" i="1"/>
              <a:t>What Are They Good For</a:t>
            </a:r>
            <a:r>
              <a:rPr lang="en" sz="2320"/>
              <a:t>, </a:t>
            </a:r>
            <a:r>
              <a:rPr lang="en" sz="2320" i="1"/>
              <a:t>Watch Out</a:t>
            </a:r>
            <a:r>
              <a:rPr lang="en" sz="2320"/>
              <a:t>, </a:t>
            </a:r>
            <a:r>
              <a:rPr lang="en" sz="2320" i="1"/>
              <a:t>Eat or Be Eaten</a:t>
            </a:r>
            <a:endParaRPr sz="2320" i="1"/>
          </a:p>
        </p:txBody>
      </p:sp>
      <p:pic>
        <p:nvPicPr>
          <p:cNvPr id="337" name="Google Shape;337;p38"/>
          <p:cNvPicPr preferRelativeResize="0"/>
          <p:nvPr/>
        </p:nvPicPr>
        <p:blipFill rotWithShape="1">
          <a:blip r:embed="rId3">
            <a:alphaModFix/>
          </a:blip>
          <a:srcRect/>
          <a:stretch/>
        </p:blipFill>
        <p:spPr>
          <a:xfrm>
            <a:off x="152400" y="881225"/>
            <a:ext cx="1926401" cy="1988476"/>
          </a:xfrm>
          <a:prstGeom prst="rect">
            <a:avLst/>
          </a:prstGeom>
          <a:noFill/>
          <a:ln>
            <a:noFill/>
          </a:ln>
        </p:spPr>
      </p:pic>
      <p:pic>
        <p:nvPicPr>
          <p:cNvPr id="338" name="Google Shape;338;p38"/>
          <p:cNvPicPr preferRelativeResize="0"/>
          <p:nvPr/>
        </p:nvPicPr>
        <p:blipFill rotWithShape="1">
          <a:blip r:embed="rId4">
            <a:alphaModFix/>
          </a:blip>
          <a:srcRect/>
          <a:stretch/>
        </p:blipFill>
        <p:spPr>
          <a:xfrm>
            <a:off x="1063250" y="2112051"/>
            <a:ext cx="1919152" cy="1969000"/>
          </a:xfrm>
          <a:prstGeom prst="rect">
            <a:avLst/>
          </a:prstGeom>
          <a:noFill/>
          <a:ln>
            <a:noFill/>
          </a:ln>
        </p:spPr>
      </p:pic>
      <p:pic>
        <p:nvPicPr>
          <p:cNvPr id="339" name="Google Shape;339;p38"/>
          <p:cNvPicPr preferRelativeResize="0"/>
          <p:nvPr/>
        </p:nvPicPr>
        <p:blipFill rotWithShape="1">
          <a:blip r:embed="rId5">
            <a:alphaModFix/>
          </a:blip>
          <a:srcRect/>
          <a:stretch/>
        </p:blipFill>
        <p:spPr>
          <a:xfrm>
            <a:off x="2563475" y="3132573"/>
            <a:ext cx="1812175" cy="1910775"/>
          </a:xfrm>
          <a:prstGeom prst="rect">
            <a:avLst/>
          </a:prstGeom>
          <a:noFill/>
          <a:ln>
            <a:noFill/>
          </a:ln>
        </p:spPr>
      </p:pic>
      <p:sp>
        <p:nvSpPr>
          <p:cNvPr id="340" name="Google Shape;340;p38"/>
          <p:cNvSpPr txBox="1"/>
          <p:nvPr/>
        </p:nvSpPr>
        <p:spPr>
          <a:xfrm>
            <a:off x="7568075" y="643075"/>
            <a:ext cx="1264200" cy="1139100"/>
          </a:xfrm>
          <a:prstGeom prst="rect">
            <a:avLst/>
          </a:prstGeom>
          <a:solidFill>
            <a:srgbClr val="F4CCCC"/>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sng" strike="noStrike" cap="none">
                <a:solidFill>
                  <a:srgbClr val="000000"/>
                </a:solidFill>
                <a:latin typeface="Arial"/>
                <a:ea typeface="Arial"/>
                <a:cs typeface="Arial"/>
                <a:sym typeface="Arial"/>
              </a:rPr>
              <a:t>Topics</a:t>
            </a:r>
            <a:r>
              <a:rPr lang="en" sz="14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Animal Adaptations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endParaRPr sz="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Food Chain</a:t>
            </a:r>
            <a:endParaRPr sz="1400" b="0" i="0" u="none" strike="noStrike" cap="none">
              <a:solidFill>
                <a:srgbClr val="000000"/>
              </a:solidFill>
              <a:latin typeface="Arial"/>
              <a:ea typeface="Arial"/>
              <a:cs typeface="Arial"/>
              <a:sym typeface="Arial"/>
            </a:endParaRPr>
          </a:p>
        </p:txBody>
      </p:sp>
      <p:sp>
        <p:nvSpPr>
          <p:cNvPr id="341" name="Google Shape;341;p38"/>
          <p:cNvSpPr txBox="1"/>
          <p:nvPr/>
        </p:nvSpPr>
        <p:spPr>
          <a:xfrm>
            <a:off x="2144525" y="1004800"/>
            <a:ext cx="1711200" cy="615600"/>
          </a:xfrm>
          <a:prstGeom prst="rect">
            <a:avLst/>
          </a:prstGeom>
          <a:solidFill>
            <a:srgbClr val="F4CCCC"/>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Habitat: Plains/grassland</a:t>
            </a:r>
            <a:endParaRPr sz="1400" b="0" i="0" u="none" strike="noStrike" cap="none">
              <a:solidFill>
                <a:srgbClr val="000000"/>
              </a:solidFill>
              <a:latin typeface="Arial"/>
              <a:ea typeface="Arial"/>
              <a:cs typeface="Arial"/>
              <a:sym typeface="Arial"/>
            </a:endParaRPr>
          </a:p>
        </p:txBody>
      </p:sp>
      <p:sp>
        <p:nvSpPr>
          <p:cNvPr id="342" name="Google Shape;342;p38"/>
          <p:cNvSpPr txBox="1"/>
          <p:nvPr/>
        </p:nvSpPr>
        <p:spPr>
          <a:xfrm>
            <a:off x="3292350" y="2263950"/>
            <a:ext cx="1083300" cy="615600"/>
          </a:xfrm>
          <a:prstGeom prst="rect">
            <a:avLst/>
          </a:prstGeom>
          <a:solidFill>
            <a:srgbClr val="F4CCCC"/>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Habitat: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Deep Sea</a:t>
            </a:r>
            <a:endParaRPr sz="1400" b="0" i="0" u="none" strike="noStrike" cap="none">
              <a:solidFill>
                <a:srgbClr val="000000"/>
              </a:solidFill>
              <a:latin typeface="Arial"/>
              <a:ea typeface="Arial"/>
              <a:cs typeface="Arial"/>
              <a:sym typeface="Arial"/>
            </a:endParaRPr>
          </a:p>
        </p:txBody>
      </p:sp>
      <p:sp>
        <p:nvSpPr>
          <p:cNvPr id="343" name="Google Shape;343;p38"/>
          <p:cNvSpPr txBox="1"/>
          <p:nvPr/>
        </p:nvSpPr>
        <p:spPr>
          <a:xfrm>
            <a:off x="376575" y="4450775"/>
            <a:ext cx="1711200" cy="400200"/>
          </a:xfrm>
          <a:prstGeom prst="rect">
            <a:avLst/>
          </a:prstGeom>
          <a:solidFill>
            <a:srgbClr val="F4CCCC"/>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Habitat: Desert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39"/>
          <p:cNvSpPr txBox="1"/>
          <p:nvPr/>
        </p:nvSpPr>
        <p:spPr>
          <a:xfrm>
            <a:off x="6434749" y="822137"/>
            <a:ext cx="21072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0" i="0" u="sng" strike="noStrike" cap="none">
                <a:solidFill>
                  <a:schemeClr val="hlink"/>
                </a:solidFill>
                <a:latin typeface="Arial"/>
                <a:ea typeface="Arial"/>
                <a:cs typeface="Arial"/>
                <a:sym typeface="Arial"/>
                <a:hlinkClick r:id="rId3"/>
              </a:rPr>
              <a:t>Suggested paired texts: </a:t>
            </a:r>
            <a:endParaRPr sz="1400" b="0" i="0" u="none" strike="noStrike" cap="none">
              <a:solidFill>
                <a:srgbClr val="000000"/>
              </a:solidFill>
              <a:latin typeface="Arial"/>
              <a:ea typeface="Arial"/>
              <a:cs typeface="Arial"/>
              <a:sym typeface="Arial"/>
            </a:endParaRPr>
          </a:p>
        </p:txBody>
      </p:sp>
      <p:sp>
        <p:nvSpPr>
          <p:cNvPr id="349" name="Google Shape;349;p39"/>
          <p:cNvSpPr txBox="1"/>
          <p:nvPr/>
        </p:nvSpPr>
        <p:spPr>
          <a:xfrm>
            <a:off x="1715825" y="728825"/>
            <a:ext cx="4658100" cy="4186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000000"/>
                </a:solidFill>
                <a:latin typeface="Arial"/>
                <a:ea typeface="Arial"/>
                <a:cs typeface="Arial"/>
                <a:sym typeface="Arial"/>
              </a:rPr>
              <a:t>Activity ideas</a:t>
            </a:r>
            <a:r>
              <a:rPr lang="en" sz="1000" b="0" i="0" u="none" strike="noStrike" cap="none">
                <a:solidFill>
                  <a:srgbClr val="000000"/>
                </a:solidFill>
                <a:latin typeface="Arial"/>
                <a:ea typeface="Arial"/>
                <a:cs typeface="Arial"/>
                <a:sym typeface="Arial"/>
              </a:rPr>
              <a:t>: </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000"/>
              <a:buFont typeface="Arial"/>
              <a:buNone/>
            </a:pPr>
            <a:r>
              <a:rPr lang="en" sz="1000" b="0" i="1" u="none" strike="noStrike" cap="none">
                <a:solidFill>
                  <a:srgbClr val="000000"/>
                </a:solidFill>
                <a:latin typeface="Arial"/>
                <a:ea typeface="Arial"/>
                <a:cs typeface="Arial"/>
                <a:sym typeface="Arial"/>
              </a:rPr>
              <a:t>What Are They Good For?</a:t>
            </a:r>
            <a:endParaRPr sz="1000" b="0" i="0" u="none" strike="noStrike" cap="none">
              <a:solidFill>
                <a:srgbClr val="000000"/>
              </a:solidFill>
              <a:latin typeface="Arial"/>
              <a:ea typeface="Arial"/>
              <a:cs typeface="Arial"/>
              <a:sym typeface="Arial"/>
            </a:endParaRPr>
          </a:p>
          <a:p>
            <a:pPr marL="457200" marR="0" lvl="0" indent="-292100" algn="l" rtl="0">
              <a:lnSpc>
                <a:spcPct val="115000"/>
              </a:lnSpc>
              <a:spcBef>
                <a:spcPts val="0"/>
              </a:spcBef>
              <a:spcAft>
                <a:spcPts val="0"/>
              </a:spcAft>
              <a:buClr>
                <a:srgbClr val="000000"/>
              </a:buClr>
              <a:buSzPts val="1000"/>
              <a:buFont typeface="Arial"/>
              <a:buChar char="-"/>
            </a:pPr>
            <a:r>
              <a:rPr lang="en" sz="1000" b="0" i="0" u="sng" strike="noStrike" cap="none">
                <a:solidFill>
                  <a:schemeClr val="hlink"/>
                </a:solidFill>
                <a:latin typeface="Arial"/>
                <a:ea typeface="Arial"/>
                <a:cs typeface="Arial"/>
                <a:sym typeface="Arial"/>
                <a:hlinkClick r:id="rId4"/>
              </a:rPr>
              <a:t>Project WILD: </a:t>
            </a:r>
            <a:r>
              <a:rPr lang="en" sz="1000" b="0" i="1" u="sng" strike="noStrike" cap="none">
                <a:solidFill>
                  <a:schemeClr val="hlink"/>
                </a:solidFill>
                <a:latin typeface="Arial"/>
                <a:ea typeface="Arial"/>
                <a:cs typeface="Arial"/>
                <a:sym typeface="Arial"/>
                <a:hlinkClick r:id="rId4"/>
              </a:rPr>
              <a:t>Adaptation Artistry</a:t>
            </a:r>
            <a:endParaRPr sz="1000" b="0" i="1" u="none" strike="noStrike" cap="none">
              <a:solidFill>
                <a:srgbClr val="000000"/>
              </a:solidFill>
              <a:latin typeface="Arial"/>
              <a:ea typeface="Arial"/>
              <a:cs typeface="Arial"/>
              <a:sym typeface="Arial"/>
            </a:endParaRPr>
          </a:p>
          <a:p>
            <a:pPr marL="457200" marR="0" lvl="0" indent="-292100" algn="l" rtl="0">
              <a:lnSpc>
                <a:spcPct val="115000"/>
              </a:lnSpc>
              <a:spcBef>
                <a:spcPts val="0"/>
              </a:spcBef>
              <a:spcAft>
                <a:spcPts val="0"/>
              </a:spcAft>
              <a:buClr>
                <a:srgbClr val="000000"/>
              </a:buClr>
              <a:buSzPts val="1000"/>
              <a:buFont typeface="Arial"/>
              <a:buChar char="-"/>
            </a:pPr>
            <a:r>
              <a:rPr lang="en" sz="1000" b="0" i="0" u="none" strike="noStrike" cap="none">
                <a:solidFill>
                  <a:srgbClr val="000000"/>
                </a:solidFill>
                <a:latin typeface="Arial"/>
                <a:ea typeface="Arial"/>
                <a:cs typeface="Arial"/>
                <a:sym typeface="Arial"/>
              </a:rPr>
              <a:t>Elements of Blandy’s Mammal program</a:t>
            </a:r>
            <a:endParaRPr sz="1000" b="0" i="0" u="none" strike="noStrike" cap="none">
              <a:solidFill>
                <a:srgbClr val="000000"/>
              </a:solidFill>
              <a:latin typeface="Arial"/>
              <a:ea typeface="Arial"/>
              <a:cs typeface="Arial"/>
              <a:sym typeface="Arial"/>
            </a:endParaRPr>
          </a:p>
          <a:p>
            <a:pPr marL="457200" marR="0" lvl="0" indent="0" algn="l" rtl="0">
              <a:lnSpc>
                <a:spcPct val="115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000"/>
              <a:buFont typeface="Arial"/>
              <a:buNone/>
            </a:pPr>
            <a:r>
              <a:rPr lang="en" sz="1000" b="0" i="1" u="none" strike="noStrike" cap="none">
                <a:solidFill>
                  <a:srgbClr val="000000"/>
                </a:solidFill>
                <a:latin typeface="Arial"/>
                <a:ea typeface="Arial"/>
                <a:cs typeface="Arial"/>
                <a:sym typeface="Arial"/>
              </a:rPr>
              <a:t>Watch Out!</a:t>
            </a:r>
            <a:endParaRPr sz="1000" b="0" i="0" u="none" strike="noStrike" cap="none">
              <a:solidFill>
                <a:srgbClr val="000000"/>
              </a:solidFill>
              <a:latin typeface="Arial"/>
              <a:ea typeface="Arial"/>
              <a:cs typeface="Arial"/>
              <a:sym typeface="Arial"/>
            </a:endParaRPr>
          </a:p>
          <a:p>
            <a:pPr marL="457200" marR="0" lvl="0" indent="-292100" algn="l" rtl="0">
              <a:lnSpc>
                <a:spcPct val="115000"/>
              </a:lnSpc>
              <a:spcBef>
                <a:spcPts val="0"/>
              </a:spcBef>
              <a:spcAft>
                <a:spcPts val="0"/>
              </a:spcAft>
              <a:buClr>
                <a:srgbClr val="000000"/>
              </a:buClr>
              <a:buSzPts val="1000"/>
              <a:buFont typeface="Arial"/>
              <a:buChar char="-"/>
            </a:pPr>
            <a:r>
              <a:rPr lang="en" sz="1000" b="0" i="0" u="none" strike="noStrike" cap="none">
                <a:solidFill>
                  <a:srgbClr val="000000"/>
                </a:solidFill>
                <a:latin typeface="Arial"/>
                <a:ea typeface="Arial"/>
                <a:cs typeface="Arial"/>
                <a:sym typeface="Arial"/>
              </a:rPr>
              <a:t>Project Learning Tree activities: </a:t>
            </a:r>
            <a:r>
              <a:rPr lang="en" sz="1000" b="0" i="1" u="none" strike="noStrike" cap="none">
                <a:solidFill>
                  <a:srgbClr val="000000"/>
                </a:solidFill>
                <a:latin typeface="Arial"/>
                <a:ea typeface="Arial"/>
                <a:cs typeface="Arial"/>
                <a:sym typeface="Arial"/>
              </a:rPr>
              <a:t>Habitat Pen Pals</a:t>
            </a:r>
            <a:r>
              <a:rPr lang="en" sz="1000" b="0" i="0" u="none" strike="noStrike" cap="none">
                <a:solidFill>
                  <a:srgbClr val="000000"/>
                </a:solidFill>
                <a:latin typeface="Arial"/>
                <a:ea typeface="Arial"/>
                <a:cs typeface="Arial"/>
                <a:sym typeface="Arial"/>
              </a:rPr>
              <a:t> - </a:t>
            </a:r>
            <a:r>
              <a:rPr lang="en" sz="1000" b="0" i="0" u="none" strike="noStrike" cap="none">
                <a:solidFill>
                  <a:srgbClr val="333333"/>
                </a:solidFill>
                <a:highlight>
                  <a:srgbClr val="FFFFFF"/>
                </a:highlight>
                <a:latin typeface="Arial"/>
                <a:ea typeface="Arial"/>
                <a:cs typeface="Arial"/>
                <a:sym typeface="Arial"/>
              </a:rPr>
              <a:t>students learn about the diversity of habitats around the world and write letters from the perspective of organisms living in these habitats.</a:t>
            </a:r>
            <a:endParaRPr sz="1000" b="0" i="0" u="none" strike="noStrike" cap="none">
              <a:solidFill>
                <a:srgbClr val="000000"/>
              </a:solidFill>
              <a:latin typeface="Arial"/>
              <a:ea typeface="Arial"/>
              <a:cs typeface="Arial"/>
              <a:sym typeface="Arial"/>
            </a:endParaRPr>
          </a:p>
          <a:p>
            <a:pPr marL="457200" marR="0" lvl="0" indent="-292100" algn="l" rtl="0">
              <a:lnSpc>
                <a:spcPct val="115000"/>
              </a:lnSpc>
              <a:spcBef>
                <a:spcPts val="0"/>
              </a:spcBef>
              <a:spcAft>
                <a:spcPts val="0"/>
              </a:spcAft>
              <a:buClr>
                <a:srgbClr val="000000"/>
              </a:buClr>
              <a:buSzPts val="1000"/>
              <a:buFont typeface="Arial"/>
              <a:buChar char="-"/>
            </a:pPr>
            <a:r>
              <a:rPr lang="en" sz="1000" u="sng">
                <a:solidFill>
                  <a:schemeClr val="hlink"/>
                </a:solidFill>
                <a:hlinkClick r:id="rId5"/>
              </a:rPr>
              <a:t>Project WILD</a:t>
            </a:r>
            <a:r>
              <a:rPr lang="en" sz="1000" i="1" u="sng">
                <a:solidFill>
                  <a:schemeClr val="hlink"/>
                </a:solidFill>
                <a:hlinkClick r:id="rId5"/>
              </a:rPr>
              <a:t>: Color Crazy</a:t>
            </a:r>
            <a:r>
              <a:rPr lang="en" sz="1000" b="0" i="0" strike="noStrike" cap="none">
                <a:latin typeface="Arial"/>
                <a:ea typeface="Arial"/>
                <a:cs typeface="Arial"/>
                <a:sym typeface="Arial"/>
              </a:rPr>
              <a:t> - </a:t>
            </a:r>
            <a:r>
              <a:rPr lang="en" sz="1000" b="0" i="0" strike="noStrike" cap="none">
                <a:highlight>
                  <a:srgbClr val="FFFFFF"/>
                </a:highlight>
                <a:latin typeface="Arial"/>
                <a:ea typeface="Arial"/>
                <a:cs typeface="Arial"/>
                <a:sym typeface="Arial"/>
              </a:rPr>
              <a:t>Create representations of wild animals designed to visually blend into or stand out in their habitats, then discuss coloration as an adaptation for survival.</a:t>
            </a:r>
            <a:endParaRPr sz="1000" b="0" i="0" strike="noStrike" cap="none">
              <a:latin typeface="Arial"/>
              <a:ea typeface="Arial"/>
              <a:cs typeface="Arial"/>
              <a:sym typeface="Arial"/>
            </a:endParaRPr>
          </a:p>
          <a:p>
            <a:pPr marL="0" marR="0" lvl="0" indent="0" algn="l" rtl="0">
              <a:lnSpc>
                <a:spcPct val="115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000"/>
              <a:buFont typeface="Arial"/>
              <a:buNone/>
            </a:pPr>
            <a:r>
              <a:rPr lang="en" sz="1000" b="0" i="1" u="none" strike="noStrike" cap="none">
                <a:solidFill>
                  <a:srgbClr val="000000"/>
                </a:solidFill>
                <a:latin typeface="Arial"/>
                <a:ea typeface="Arial"/>
                <a:cs typeface="Arial"/>
                <a:sym typeface="Arial"/>
              </a:rPr>
              <a:t>Eat or Be Eaten</a:t>
            </a:r>
            <a:endParaRPr sz="1000" b="0" i="1" u="none" strike="noStrike" cap="none">
              <a:solidFill>
                <a:srgbClr val="000000"/>
              </a:solidFill>
              <a:latin typeface="Arial"/>
              <a:ea typeface="Arial"/>
              <a:cs typeface="Arial"/>
              <a:sym typeface="Arial"/>
            </a:endParaRPr>
          </a:p>
          <a:p>
            <a:pPr marL="457200" marR="0" lvl="0" indent="-292100" algn="l" rtl="0">
              <a:lnSpc>
                <a:spcPct val="115000"/>
              </a:lnSpc>
              <a:spcBef>
                <a:spcPts val="0"/>
              </a:spcBef>
              <a:spcAft>
                <a:spcPts val="0"/>
              </a:spcAft>
              <a:buClr>
                <a:srgbClr val="000000"/>
              </a:buClr>
              <a:buSzPts val="1000"/>
              <a:buFont typeface="Arial"/>
              <a:buChar char="-"/>
            </a:pPr>
            <a:r>
              <a:rPr lang="en" sz="1000" b="0" i="0" strike="noStrike" cap="none">
                <a:latin typeface="Arial"/>
                <a:ea typeface="Arial"/>
                <a:cs typeface="Arial"/>
                <a:sym typeface="Arial"/>
              </a:rPr>
              <a:t>Growing Up Wild: </a:t>
            </a:r>
            <a:r>
              <a:rPr lang="en" sz="1000" b="0" i="1" strike="noStrike" cap="none">
                <a:latin typeface="Arial"/>
                <a:ea typeface="Arial"/>
                <a:cs typeface="Arial"/>
                <a:sym typeface="Arial"/>
              </a:rPr>
              <a:t>Hiding in Plain Sight</a:t>
            </a:r>
            <a:endParaRPr sz="1000" b="0" i="1" u="none" strike="noStrike" cap="none">
              <a:solidFill>
                <a:srgbClr val="000000"/>
              </a:solidFill>
              <a:latin typeface="Arial"/>
              <a:ea typeface="Arial"/>
              <a:cs typeface="Arial"/>
              <a:sym typeface="Arial"/>
            </a:endParaRPr>
          </a:p>
          <a:p>
            <a:pPr marL="457200" marR="0" lvl="0" indent="-292100" algn="l" rtl="0">
              <a:lnSpc>
                <a:spcPct val="115000"/>
              </a:lnSpc>
              <a:spcBef>
                <a:spcPts val="0"/>
              </a:spcBef>
              <a:spcAft>
                <a:spcPts val="0"/>
              </a:spcAft>
              <a:buClr>
                <a:srgbClr val="000000"/>
              </a:buClr>
              <a:buSzPts val="1000"/>
              <a:buFont typeface="Arial"/>
              <a:buChar char="-"/>
            </a:pPr>
            <a:r>
              <a:rPr lang="en" sz="1000" b="0" i="0" u="sng" strike="noStrike" cap="none">
                <a:solidFill>
                  <a:schemeClr val="hlink"/>
                </a:solidFill>
                <a:latin typeface="Arial"/>
                <a:ea typeface="Arial"/>
                <a:cs typeface="Arial"/>
                <a:sym typeface="Arial"/>
                <a:hlinkClick r:id="rId6"/>
              </a:rPr>
              <a:t>Project Learning Tree: </a:t>
            </a:r>
            <a:r>
              <a:rPr lang="en" sz="1000" b="0" i="1" u="sng" strike="noStrike" cap="none">
                <a:solidFill>
                  <a:schemeClr val="hlink"/>
                </a:solidFill>
                <a:latin typeface="Arial"/>
                <a:ea typeface="Arial"/>
                <a:cs typeface="Arial"/>
                <a:sym typeface="Arial"/>
                <a:hlinkClick r:id="rId6"/>
              </a:rPr>
              <a:t>Birds and Worms</a:t>
            </a:r>
            <a:r>
              <a:rPr lang="en" sz="1000" b="0" i="0" u="none" strike="noStrike" cap="none">
                <a:solidFill>
                  <a:srgbClr val="000000"/>
                </a:solidFill>
                <a:latin typeface="Arial"/>
                <a:ea typeface="Arial"/>
                <a:cs typeface="Arial"/>
                <a:sym typeface="Arial"/>
              </a:rPr>
              <a:t> </a:t>
            </a:r>
            <a:r>
              <a:rPr lang="en" sz="1000" b="0" i="0" u="sng" strike="noStrike" cap="none">
                <a:solidFill>
                  <a:schemeClr val="hlink"/>
                </a:solidFill>
                <a:latin typeface="Arial"/>
                <a:ea typeface="Arial"/>
                <a:cs typeface="Arial"/>
                <a:sym typeface="Arial"/>
                <a:hlinkClick r:id="rId7"/>
              </a:rPr>
              <a:t>Video Example</a:t>
            </a:r>
            <a:endParaRPr sz="1000" b="0" i="0" u="none" strike="noStrike" cap="none">
              <a:solidFill>
                <a:srgbClr val="000000"/>
              </a:solidFill>
              <a:latin typeface="Arial"/>
              <a:ea typeface="Arial"/>
              <a:cs typeface="Arial"/>
              <a:sym typeface="Arial"/>
            </a:endParaRPr>
          </a:p>
          <a:p>
            <a:pPr marL="457200" marR="0" lvl="0" indent="-292100" algn="l" rtl="0">
              <a:lnSpc>
                <a:spcPct val="115000"/>
              </a:lnSpc>
              <a:spcBef>
                <a:spcPts val="0"/>
              </a:spcBef>
              <a:spcAft>
                <a:spcPts val="0"/>
              </a:spcAft>
              <a:buClr>
                <a:srgbClr val="000000"/>
              </a:buClr>
              <a:buSzPts val="1000"/>
              <a:buFont typeface="Arial"/>
              <a:buChar char="-"/>
            </a:pPr>
            <a:r>
              <a:rPr lang="en" sz="1000" b="0" i="0" u="sng" strike="noStrike" cap="none">
                <a:solidFill>
                  <a:schemeClr val="hlink"/>
                </a:solidFill>
                <a:latin typeface="Arial"/>
                <a:ea typeface="Arial"/>
                <a:cs typeface="Arial"/>
                <a:sym typeface="Arial"/>
                <a:hlinkClick r:id="rId8"/>
              </a:rPr>
              <a:t>Project WILD: </a:t>
            </a:r>
            <a:r>
              <a:rPr lang="en" sz="1000" b="0" i="1" u="sng" strike="noStrike" cap="none">
                <a:solidFill>
                  <a:schemeClr val="hlink"/>
                </a:solidFill>
                <a:latin typeface="Arial"/>
                <a:ea typeface="Arial"/>
                <a:cs typeface="Arial"/>
                <a:sym typeface="Arial"/>
                <a:hlinkClick r:id="rId8"/>
              </a:rPr>
              <a:t>Thicket Game</a:t>
            </a:r>
            <a:endParaRPr sz="1000" b="0" i="1" u="none" strike="noStrike" cap="none">
              <a:solidFill>
                <a:srgbClr val="000000"/>
              </a:solidFill>
              <a:latin typeface="Arial"/>
              <a:ea typeface="Arial"/>
              <a:cs typeface="Arial"/>
              <a:sym typeface="Arial"/>
            </a:endParaRPr>
          </a:p>
          <a:p>
            <a:pPr marL="457200" marR="0" lvl="0" indent="-292100" algn="l" rtl="0">
              <a:lnSpc>
                <a:spcPct val="115000"/>
              </a:lnSpc>
              <a:spcBef>
                <a:spcPts val="0"/>
              </a:spcBef>
              <a:spcAft>
                <a:spcPts val="0"/>
              </a:spcAft>
              <a:buClr>
                <a:srgbClr val="000000"/>
              </a:buClr>
              <a:buSzPts val="1000"/>
              <a:buFont typeface="Arial"/>
              <a:buChar char="-"/>
            </a:pPr>
            <a:r>
              <a:rPr lang="en" sz="1000" b="0" i="0" u="none" strike="noStrike" cap="none">
                <a:solidFill>
                  <a:srgbClr val="000000"/>
                </a:solidFill>
                <a:latin typeface="Arial"/>
                <a:ea typeface="Arial"/>
                <a:cs typeface="Arial"/>
                <a:sym typeface="Arial"/>
              </a:rPr>
              <a:t>Explore a habitat. Find a living thing. How does it escape being eaten?</a:t>
            </a:r>
            <a:endParaRPr sz="1000" b="0" i="0" u="none" strike="noStrike" cap="none">
              <a:solidFill>
                <a:srgbClr val="000000"/>
              </a:solidFill>
              <a:latin typeface="Arial"/>
              <a:ea typeface="Arial"/>
              <a:cs typeface="Arial"/>
              <a:sym typeface="Arial"/>
            </a:endParaRPr>
          </a:p>
          <a:p>
            <a:pPr marL="457200" marR="0" lvl="0" indent="-292100" algn="l" rtl="0">
              <a:lnSpc>
                <a:spcPct val="115000"/>
              </a:lnSpc>
              <a:spcBef>
                <a:spcPts val="0"/>
              </a:spcBef>
              <a:spcAft>
                <a:spcPts val="0"/>
              </a:spcAft>
              <a:buClr>
                <a:srgbClr val="000000"/>
              </a:buClr>
              <a:buSzPts val="1000"/>
              <a:buFont typeface="Arial"/>
              <a:buChar char="-"/>
            </a:pPr>
            <a:r>
              <a:rPr lang="en" sz="1000" b="0" i="0" u="none" strike="noStrike" cap="none">
                <a:solidFill>
                  <a:srgbClr val="000000"/>
                </a:solidFill>
                <a:latin typeface="Arial"/>
                <a:ea typeface="Arial"/>
                <a:cs typeface="Arial"/>
                <a:sym typeface="Arial"/>
              </a:rPr>
              <a:t>Pretend you are an animal (select from provided images) - go outside and be that animal. How will you hide to avoid being eaten? Use your animal senses. What do you smell, what is that smell, etc?</a:t>
            </a:r>
            <a:endParaRPr sz="1000" b="0" i="0" u="none" strike="noStrike" cap="none">
              <a:solidFill>
                <a:srgbClr val="000000"/>
              </a:solidFill>
              <a:latin typeface="Arial"/>
              <a:ea typeface="Arial"/>
              <a:cs typeface="Arial"/>
              <a:sym typeface="Arial"/>
            </a:endParaRPr>
          </a:p>
          <a:p>
            <a:pPr marL="457200" marR="0" lvl="0" indent="0" algn="l" rtl="0">
              <a:lnSpc>
                <a:spcPct val="115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sp>
        <p:nvSpPr>
          <p:cNvPr id="350" name="Google Shape;350;p39"/>
          <p:cNvSpPr txBox="1"/>
          <p:nvPr/>
        </p:nvSpPr>
        <p:spPr>
          <a:xfrm>
            <a:off x="7897575" y="1647575"/>
            <a:ext cx="12264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000" b="0" i="1" u="sng" strike="noStrike" cap="none">
                <a:solidFill>
                  <a:schemeClr val="hlink"/>
                </a:solidFill>
                <a:latin typeface="Arial"/>
                <a:ea typeface="Arial"/>
                <a:cs typeface="Arial"/>
                <a:sym typeface="Arial"/>
                <a:hlinkClick r:id="rId9"/>
              </a:rPr>
              <a:t>Looking For Animals</a:t>
            </a:r>
            <a:r>
              <a:rPr lang="en" sz="1000" b="1" i="1" u="none" strike="noStrike" cap="none">
                <a:solidFill>
                  <a:schemeClr val="dk1"/>
                </a:solidFill>
                <a:latin typeface="Arial"/>
                <a:ea typeface="Arial"/>
                <a:cs typeface="Arial"/>
                <a:sym typeface="Arial"/>
              </a:rPr>
              <a:t> </a:t>
            </a:r>
            <a:r>
              <a:rPr lang="en" sz="1000" b="1" i="0" u="none" strike="noStrike" cap="none">
                <a:solidFill>
                  <a:schemeClr val="dk1"/>
                </a:solidFill>
                <a:latin typeface="Arial"/>
                <a:ea typeface="Arial"/>
                <a:cs typeface="Arial"/>
                <a:sym typeface="Arial"/>
              </a:rPr>
              <a:t>2018 Sci SOLs</a:t>
            </a:r>
            <a:r>
              <a:rPr lang="en" sz="1000" b="0" i="0" u="none" strike="noStrike" cap="none">
                <a:solidFill>
                  <a:schemeClr val="dk1"/>
                </a:solidFill>
                <a:latin typeface="Arial"/>
                <a:ea typeface="Arial"/>
                <a:cs typeface="Arial"/>
                <a:sym typeface="Arial"/>
              </a:rPr>
              <a:t> 1.5, 2.5, 2.8, 3.4, 3.5</a:t>
            </a:r>
            <a:endParaRPr sz="1000" b="0" i="0" u="none" strike="noStrike" cap="none">
              <a:solidFill>
                <a:srgbClr val="000000"/>
              </a:solidFill>
              <a:latin typeface="Arial"/>
              <a:ea typeface="Arial"/>
              <a:cs typeface="Arial"/>
              <a:sym typeface="Arial"/>
            </a:endParaRPr>
          </a:p>
        </p:txBody>
      </p:sp>
      <p:sp>
        <p:nvSpPr>
          <p:cNvPr id="351" name="Google Shape;351;p39"/>
          <p:cNvSpPr txBox="1">
            <a:spLocks noGrp="1"/>
          </p:cNvSpPr>
          <p:nvPr>
            <p:ph type="title"/>
          </p:nvPr>
        </p:nvSpPr>
        <p:spPr>
          <a:xfrm>
            <a:off x="311700" y="799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sz="2320"/>
              <a:t>1st/2nd: </a:t>
            </a:r>
            <a:r>
              <a:rPr lang="en" sz="2320" i="1"/>
              <a:t>What Are They Good For</a:t>
            </a:r>
            <a:r>
              <a:rPr lang="en" sz="2320"/>
              <a:t>, </a:t>
            </a:r>
            <a:r>
              <a:rPr lang="en" sz="2320" i="1"/>
              <a:t>Watch Out,</a:t>
            </a:r>
            <a:r>
              <a:rPr lang="en" sz="2320"/>
              <a:t> </a:t>
            </a:r>
            <a:r>
              <a:rPr lang="en" sz="2320" i="1"/>
              <a:t>Eat or Be Eaten</a:t>
            </a:r>
            <a:endParaRPr sz="2320" i="1"/>
          </a:p>
        </p:txBody>
      </p:sp>
      <p:pic>
        <p:nvPicPr>
          <p:cNvPr id="352" name="Google Shape;352;p39"/>
          <p:cNvPicPr preferRelativeResize="0"/>
          <p:nvPr/>
        </p:nvPicPr>
        <p:blipFill rotWithShape="1">
          <a:blip r:embed="rId10">
            <a:alphaModFix/>
          </a:blip>
          <a:srcRect/>
          <a:stretch/>
        </p:blipFill>
        <p:spPr>
          <a:xfrm>
            <a:off x="152400" y="614175"/>
            <a:ext cx="1292400" cy="1334046"/>
          </a:xfrm>
          <a:prstGeom prst="rect">
            <a:avLst/>
          </a:prstGeom>
          <a:noFill/>
          <a:ln>
            <a:noFill/>
          </a:ln>
        </p:spPr>
      </p:pic>
      <p:pic>
        <p:nvPicPr>
          <p:cNvPr id="353" name="Google Shape;353;p39"/>
          <p:cNvPicPr preferRelativeResize="0"/>
          <p:nvPr/>
        </p:nvPicPr>
        <p:blipFill rotWithShape="1">
          <a:blip r:embed="rId11">
            <a:alphaModFix/>
          </a:blip>
          <a:srcRect/>
          <a:stretch/>
        </p:blipFill>
        <p:spPr>
          <a:xfrm>
            <a:off x="185350" y="2072625"/>
            <a:ext cx="1292401" cy="1325962"/>
          </a:xfrm>
          <a:prstGeom prst="rect">
            <a:avLst/>
          </a:prstGeom>
          <a:noFill/>
          <a:ln>
            <a:noFill/>
          </a:ln>
        </p:spPr>
      </p:pic>
      <p:pic>
        <p:nvPicPr>
          <p:cNvPr id="354" name="Google Shape;354;p39"/>
          <p:cNvPicPr preferRelativeResize="0"/>
          <p:nvPr/>
        </p:nvPicPr>
        <p:blipFill rotWithShape="1">
          <a:blip r:embed="rId12">
            <a:alphaModFix/>
          </a:blip>
          <a:srcRect/>
          <a:stretch/>
        </p:blipFill>
        <p:spPr>
          <a:xfrm>
            <a:off x="152400" y="3544400"/>
            <a:ext cx="1292399" cy="1362726"/>
          </a:xfrm>
          <a:prstGeom prst="rect">
            <a:avLst/>
          </a:prstGeom>
          <a:noFill/>
          <a:ln>
            <a:noFill/>
          </a:ln>
        </p:spPr>
      </p:pic>
      <p:pic>
        <p:nvPicPr>
          <p:cNvPr id="355" name="Google Shape;355;p39"/>
          <p:cNvPicPr preferRelativeResize="0"/>
          <p:nvPr/>
        </p:nvPicPr>
        <p:blipFill rotWithShape="1">
          <a:blip r:embed="rId13">
            <a:alphaModFix/>
          </a:blip>
          <a:srcRect/>
          <a:stretch/>
        </p:blipFill>
        <p:spPr>
          <a:xfrm>
            <a:off x="6456501" y="1315654"/>
            <a:ext cx="1451100" cy="1514870"/>
          </a:xfrm>
          <a:prstGeom prst="rect">
            <a:avLst/>
          </a:prstGeom>
          <a:noFill/>
          <a:ln>
            <a:noFill/>
          </a:ln>
        </p:spPr>
      </p:pic>
      <p:sp>
        <p:nvSpPr>
          <p:cNvPr id="356" name="Google Shape;356;p39"/>
          <p:cNvSpPr txBox="1"/>
          <p:nvPr/>
        </p:nvSpPr>
        <p:spPr>
          <a:xfrm>
            <a:off x="7897575" y="3588350"/>
            <a:ext cx="11178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1" u="sng" strike="noStrike" cap="none">
                <a:solidFill>
                  <a:schemeClr val="hlink"/>
                </a:solidFill>
                <a:latin typeface="Arial"/>
                <a:ea typeface="Arial"/>
                <a:cs typeface="Arial"/>
                <a:sym typeface="Arial"/>
                <a:hlinkClick r:id="rId14"/>
              </a:rPr>
              <a:t>Some Bugs</a:t>
            </a:r>
            <a:r>
              <a:rPr lang="en" sz="1000" b="0" i="1" u="none" strike="noStrike" cap="none">
                <a:solidFill>
                  <a:schemeClr val="dk1"/>
                </a:solidFill>
                <a:latin typeface="Arial"/>
                <a:ea typeface="Arial"/>
                <a:cs typeface="Arial"/>
                <a:sym typeface="Arial"/>
              </a:rPr>
              <a:t> </a:t>
            </a:r>
            <a:r>
              <a:rPr lang="en" sz="1000" b="1" i="0" u="none" strike="noStrike" cap="none">
                <a:solidFill>
                  <a:schemeClr val="dk1"/>
                </a:solidFill>
                <a:latin typeface="Arial"/>
                <a:ea typeface="Arial"/>
                <a:cs typeface="Arial"/>
                <a:sym typeface="Arial"/>
              </a:rPr>
              <a:t>2018 Sci SOLs </a:t>
            </a:r>
            <a:r>
              <a:rPr lang="en" sz="1000" b="0" i="0" u="none" strike="noStrike" cap="none">
                <a:solidFill>
                  <a:schemeClr val="dk1"/>
                </a:solidFill>
                <a:latin typeface="Arial"/>
                <a:ea typeface="Arial"/>
                <a:cs typeface="Arial"/>
                <a:sym typeface="Arial"/>
              </a:rPr>
              <a:t>K.7, 1.5, 2.5, 3.4</a:t>
            </a:r>
            <a:endParaRPr sz="1000" b="0" i="0" u="none" strike="noStrike" cap="none">
              <a:solidFill>
                <a:srgbClr val="000000"/>
              </a:solidFill>
              <a:latin typeface="Arial"/>
              <a:ea typeface="Arial"/>
              <a:cs typeface="Arial"/>
              <a:sym typeface="Arial"/>
            </a:endParaRPr>
          </a:p>
        </p:txBody>
      </p:sp>
      <p:pic>
        <p:nvPicPr>
          <p:cNvPr id="357" name="Google Shape;357;p39"/>
          <p:cNvPicPr preferRelativeResize="0"/>
          <p:nvPr/>
        </p:nvPicPr>
        <p:blipFill rotWithShape="1">
          <a:blip r:embed="rId15">
            <a:alphaModFix/>
          </a:blip>
          <a:srcRect/>
          <a:stretch/>
        </p:blipFill>
        <p:spPr>
          <a:xfrm>
            <a:off x="6512850" y="3034662"/>
            <a:ext cx="1338400" cy="1753875"/>
          </a:xfrm>
          <a:prstGeom prst="rect">
            <a:avLst/>
          </a:prstGeom>
          <a:noFill/>
          <a:ln>
            <a:noFill/>
          </a:ln>
        </p:spPr>
      </p:pic>
      <p:sp>
        <p:nvSpPr>
          <p:cNvPr id="358" name="Google Shape;358;p39"/>
          <p:cNvSpPr/>
          <p:nvPr/>
        </p:nvSpPr>
        <p:spPr>
          <a:xfrm rot="-616190">
            <a:off x="6255973" y="4466967"/>
            <a:ext cx="482937" cy="400319"/>
          </a:xfrm>
          <a:prstGeom prst="hexagon">
            <a:avLst>
              <a:gd name="adj" fmla="val 25000"/>
              <a:gd name="vf" fmla="val 115470"/>
            </a:avLst>
          </a:prstGeom>
          <a:solidFill>
            <a:srgbClr val="FF00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500"/>
              <a:buFont typeface="Arial"/>
              <a:buNone/>
            </a:pPr>
            <a:r>
              <a:rPr lang="en" sz="500" b="1" i="0" u="none" strike="noStrike" cap="none">
                <a:solidFill>
                  <a:srgbClr val="000000"/>
                </a:solidFill>
                <a:latin typeface="Arial"/>
                <a:ea typeface="Arial"/>
                <a:cs typeface="Arial"/>
                <a:sym typeface="Arial"/>
              </a:rPr>
              <a:t>Sci Inaccuracies Warning!</a:t>
            </a:r>
            <a:endParaRPr sz="5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
              <a:buFont typeface="Arial"/>
              <a:buNone/>
            </a:pPr>
            <a:endParaRPr sz="200" b="0" i="0" u="none" strike="noStrike" cap="non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40"/>
          <p:cNvSpPr txBox="1"/>
          <p:nvPr/>
        </p:nvSpPr>
        <p:spPr>
          <a:xfrm>
            <a:off x="4851361" y="643075"/>
            <a:ext cx="2563200" cy="1477500"/>
          </a:xfrm>
          <a:prstGeom prst="rect">
            <a:avLst/>
          </a:prstGeom>
          <a:solidFill>
            <a:srgbClr val="CFE2F3"/>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2018 Sci SOLs</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1.7 (weather/season change)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2.3 (phases of matter), 2.6 (types of weather), 2.7 (weather changes causes and effects)</a:t>
            </a:r>
            <a:endParaRPr sz="1400" b="0" i="0" u="none" strike="noStrike" cap="none">
              <a:solidFill>
                <a:srgbClr val="000000"/>
              </a:solidFill>
              <a:latin typeface="Arial"/>
              <a:ea typeface="Arial"/>
              <a:cs typeface="Arial"/>
              <a:sym typeface="Arial"/>
            </a:endParaRPr>
          </a:p>
        </p:txBody>
      </p:sp>
      <p:sp>
        <p:nvSpPr>
          <p:cNvPr id="364" name="Google Shape;364;p40"/>
          <p:cNvSpPr txBox="1"/>
          <p:nvPr/>
        </p:nvSpPr>
        <p:spPr>
          <a:xfrm>
            <a:off x="7638502" y="719275"/>
            <a:ext cx="1156800" cy="1046700"/>
          </a:xfrm>
          <a:prstGeom prst="rect">
            <a:avLst/>
          </a:prstGeom>
          <a:solidFill>
            <a:srgbClr val="F4CCCC"/>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sng" strike="noStrike" cap="none">
                <a:solidFill>
                  <a:srgbClr val="000000"/>
                </a:solidFill>
                <a:latin typeface="Arial"/>
                <a:ea typeface="Arial"/>
                <a:cs typeface="Arial"/>
                <a:sym typeface="Arial"/>
              </a:rPr>
              <a:t>Topics</a:t>
            </a:r>
            <a:r>
              <a:rPr lang="en" sz="14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Weather</a:t>
            </a:r>
            <a:endParaRPr sz="1400" b="0" i="0" u="none" strike="noStrike" cap="none">
              <a:solidFill>
                <a:srgbClr val="000000"/>
              </a:solidFill>
              <a:latin typeface="Arial"/>
              <a:ea typeface="Arial"/>
              <a:cs typeface="Arial"/>
              <a:sym typeface="Arial"/>
            </a:endParaRPr>
          </a:p>
          <a:p>
            <a:pPr marL="114300" marR="0" lvl="0" indent="-1143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Change</a:t>
            </a:r>
            <a:endParaRPr sz="1400" b="0" i="0" u="none" strike="noStrike" cap="none">
              <a:solidFill>
                <a:srgbClr val="000000"/>
              </a:solidFill>
              <a:latin typeface="Arial"/>
              <a:ea typeface="Arial"/>
              <a:cs typeface="Arial"/>
              <a:sym typeface="Arial"/>
            </a:endParaRPr>
          </a:p>
          <a:p>
            <a:pPr marL="114300" marR="0" lvl="0" indent="-1143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Prediction</a:t>
            </a:r>
            <a:endParaRPr sz="1400" b="0" i="0" u="none" strike="noStrike" cap="none">
              <a:solidFill>
                <a:srgbClr val="000000"/>
              </a:solidFill>
              <a:latin typeface="Arial"/>
              <a:ea typeface="Arial"/>
              <a:cs typeface="Arial"/>
              <a:sym typeface="Arial"/>
            </a:endParaRPr>
          </a:p>
        </p:txBody>
      </p:sp>
      <p:sp>
        <p:nvSpPr>
          <p:cNvPr id="365" name="Google Shape;365;p40"/>
          <p:cNvSpPr txBox="1"/>
          <p:nvPr/>
        </p:nvSpPr>
        <p:spPr>
          <a:xfrm>
            <a:off x="4851350" y="2220601"/>
            <a:ext cx="3735000" cy="25551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sng" strike="noStrike" cap="none">
                <a:solidFill>
                  <a:srgbClr val="000000"/>
                </a:solidFill>
                <a:latin typeface="Arial"/>
                <a:ea typeface="Arial"/>
                <a:cs typeface="Arial"/>
                <a:sym typeface="Arial"/>
              </a:rPr>
              <a:t>Book description:</a:t>
            </a:r>
            <a:endParaRPr sz="1400" b="0" i="0" u="sng"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Clouds that are introduced are bringing different types of weather.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After the introduction, different types of clouds are shown and with each image is the question, “What can these clouds bring?”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The question is answered on the next page showing different types of precipitation. </a:t>
            </a:r>
            <a:endParaRPr sz="1400" b="0" i="0" u="none" strike="noStrike" cap="none">
              <a:solidFill>
                <a:srgbClr val="000000"/>
              </a:solidFill>
              <a:latin typeface="Arial"/>
              <a:ea typeface="Arial"/>
              <a:cs typeface="Arial"/>
              <a:sym typeface="Arial"/>
            </a:endParaRPr>
          </a:p>
        </p:txBody>
      </p:sp>
      <p:sp>
        <p:nvSpPr>
          <p:cNvPr id="366" name="Google Shape;366;p40"/>
          <p:cNvSpPr txBox="1">
            <a:spLocks noGrp="1"/>
          </p:cNvSpPr>
          <p:nvPr>
            <p:ph type="title"/>
          </p:nvPr>
        </p:nvSpPr>
        <p:spPr>
          <a:xfrm>
            <a:off x="311700" y="1561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20726"/>
              <a:buNone/>
            </a:pPr>
            <a:r>
              <a:rPr lang="en"/>
              <a:t>2nd Grade: </a:t>
            </a:r>
            <a:r>
              <a:rPr lang="en" i="1"/>
              <a:t>What Can Clouds Bring?</a:t>
            </a:r>
            <a:endParaRPr sz="2577" i="1"/>
          </a:p>
        </p:txBody>
      </p:sp>
      <p:pic>
        <p:nvPicPr>
          <p:cNvPr id="367" name="Google Shape;367;p40"/>
          <p:cNvPicPr preferRelativeResize="0"/>
          <p:nvPr/>
        </p:nvPicPr>
        <p:blipFill rotWithShape="1">
          <a:blip r:embed="rId3">
            <a:alphaModFix/>
          </a:blip>
          <a:srcRect/>
          <a:stretch/>
        </p:blipFill>
        <p:spPr>
          <a:xfrm>
            <a:off x="170775" y="728825"/>
            <a:ext cx="3909393" cy="41098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41"/>
          <p:cNvSpPr txBox="1"/>
          <p:nvPr/>
        </p:nvSpPr>
        <p:spPr>
          <a:xfrm>
            <a:off x="6516173" y="325475"/>
            <a:ext cx="2362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sng" strike="noStrike" cap="none">
                <a:solidFill>
                  <a:schemeClr val="hlink"/>
                </a:solidFill>
                <a:latin typeface="Arial"/>
                <a:ea typeface="Arial"/>
                <a:cs typeface="Arial"/>
                <a:sym typeface="Arial"/>
                <a:hlinkClick r:id="rId3"/>
              </a:rPr>
              <a:t>Suggested paired texts: </a:t>
            </a:r>
            <a:endParaRPr sz="1400" b="0" i="0" u="none" strike="noStrike" cap="none">
              <a:solidFill>
                <a:srgbClr val="000000"/>
              </a:solidFill>
              <a:latin typeface="Arial"/>
              <a:ea typeface="Arial"/>
              <a:cs typeface="Arial"/>
              <a:sym typeface="Arial"/>
            </a:endParaRPr>
          </a:p>
        </p:txBody>
      </p:sp>
      <p:sp>
        <p:nvSpPr>
          <p:cNvPr id="373" name="Google Shape;373;p41"/>
          <p:cNvSpPr txBox="1"/>
          <p:nvPr/>
        </p:nvSpPr>
        <p:spPr>
          <a:xfrm>
            <a:off x="2976352" y="1490925"/>
            <a:ext cx="3277500" cy="2855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Activity ideas: </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rgbClr val="000000"/>
                </a:solidFill>
                <a:latin typeface="Arial"/>
                <a:ea typeface="Arial"/>
                <a:cs typeface="Arial"/>
                <a:sym typeface="Arial"/>
              </a:rPr>
              <a:t>Lay down for a cloud stare. What do you see in the clouds?</a:t>
            </a:r>
            <a:endParaRPr sz="10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rgbClr val="000000"/>
                </a:solidFill>
                <a:latin typeface="Arial"/>
                <a:ea typeface="Arial"/>
                <a:cs typeface="Arial"/>
                <a:sym typeface="Arial"/>
              </a:rPr>
              <a:t>Cloud types acrostic poems</a:t>
            </a:r>
            <a:endParaRPr sz="10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rgbClr val="000000"/>
                </a:solidFill>
                <a:latin typeface="Arial"/>
                <a:ea typeface="Arial"/>
                <a:cs typeface="Arial"/>
                <a:sym typeface="Arial"/>
              </a:rPr>
              <a:t>Daily cloud/weather observations: read weather forecast the day before - what kinds of clouds do you think tomorrow will bring? Keep track of prediction and reality to improve forecasting</a:t>
            </a:r>
            <a:endParaRPr sz="10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000"/>
              <a:buFont typeface="Arial"/>
              <a:buNone/>
            </a:pPr>
            <a:r>
              <a:rPr lang="en" sz="1000" b="0" i="0" u="sng" strike="noStrike" cap="none">
                <a:solidFill>
                  <a:schemeClr val="hlink"/>
                </a:solidFill>
                <a:latin typeface="Arial"/>
                <a:ea typeface="Arial"/>
                <a:cs typeface="Arial"/>
                <a:sym typeface="Arial"/>
                <a:hlinkClick r:id="rId4"/>
              </a:rPr>
              <a:t>S'cool cloud ID chart to ID</a:t>
            </a:r>
            <a:r>
              <a:rPr lang="en" sz="1000" b="0" i="0" u="none" strike="noStrike" cap="none">
                <a:solidFill>
                  <a:srgbClr val="000000"/>
                </a:solidFill>
                <a:latin typeface="Arial"/>
                <a:ea typeface="Arial"/>
                <a:cs typeface="Arial"/>
                <a:sym typeface="Arial"/>
              </a:rPr>
              <a:t> different types of clouds</a:t>
            </a:r>
            <a:endParaRPr sz="10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rgbClr val="000000"/>
                </a:solidFill>
                <a:latin typeface="Arial"/>
                <a:ea typeface="Arial"/>
                <a:cs typeface="Arial"/>
                <a:sym typeface="Arial"/>
              </a:rPr>
              <a:t>Project Learning Tree: </a:t>
            </a:r>
            <a:r>
              <a:rPr lang="en" sz="1000" b="0" i="1" u="sng" strike="noStrike" cap="none">
                <a:solidFill>
                  <a:schemeClr val="hlink"/>
                </a:solidFill>
                <a:latin typeface="Arial"/>
                <a:ea typeface="Arial"/>
                <a:cs typeface="Arial"/>
                <a:sym typeface="Arial"/>
                <a:hlinkClick r:id="rId5"/>
              </a:rPr>
              <a:t>Poet-Tree</a:t>
            </a:r>
            <a:endParaRPr sz="1000" b="0" i="1"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pic>
        <p:nvPicPr>
          <p:cNvPr id="374" name="Google Shape;374;p41"/>
          <p:cNvPicPr preferRelativeResize="0"/>
          <p:nvPr/>
        </p:nvPicPr>
        <p:blipFill rotWithShape="1">
          <a:blip r:embed="rId6">
            <a:alphaModFix/>
          </a:blip>
          <a:srcRect/>
          <a:stretch/>
        </p:blipFill>
        <p:spPr>
          <a:xfrm>
            <a:off x="382025" y="1490925"/>
            <a:ext cx="2468200" cy="2594774"/>
          </a:xfrm>
          <a:prstGeom prst="rect">
            <a:avLst/>
          </a:prstGeom>
          <a:noFill/>
          <a:ln>
            <a:noFill/>
          </a:ln>
        </p:spPr>
      </p:pic>
      <p:pic>
        <p:nvPicPr>
          <p:cNvPr id="375" name="Google Shape;375;p41"/>
          <p:cNvPicPr preferRelativeResize="0"/>
          <p:nvPr/>
        </p:nvPicPr>
        <p:blipFill rotWithShape="1">
          <a:blip r:embed="rId7">
            <a:alphaModFix/>
          </a:blip>
          <a:srcRect/>
          <a:stretch/>
        </p:blipFill>
        <p:spPr>
          <a:xfrm>
            <a:off x="6664250" y="1273900"/>
            <a:ext cx="1619850" cy="1406450"/>
          </a:xfrm>
          <a:prstGeom prst="rect">
            <a:avLst/>
          </a:prstGeom>
          <a:noFill/>
          <a:ln>
            <a:noFill/>
          </a:ln>
        </p:spPr>
      </p:pic>
      <p:pic>
        <p:nvPicPr>
          <p:cNvPr id="376" name="Google Shape;376;p41"/>
          <p:cNvPicPr preferRelativeResize="0"/>
          <p:nvPr/>
        </p:nvPicPr>
        <p:blipFill rotWithShape="1">
          <a:blip r:embed="rId8">
            <a:alphaModFix/>
          </a:blip>
          <a:srcRect/>
          <a:stretch/>
        </p:blipFill>
        <p:spPr>
          <a:xfrm>
            <a:off x="6812650" y="3450716"/>
            <a:ext cx="1471450" cy="1335884"/>
          </a:xfrm>
          <a:prstGeom prst="rect">
            <a:avLst/>
          </a:prstGeom>
          <a:noFill/>
          <a:ln>
            <a:noFill/>
          </a:ln>
        </p:spPr>
      </p:pic>
      <p:sp>
        <p:nvSpPr>
          <p:cNvPr id="377" name="Google Shape;377;p41"/>
          <p:cNvSpPr txBox="1"/>
          <p:nvPr/>
        </p:nvSpPr>
        <p:spPr>
          <a:xfrm>
            <a:off x="6516175" y="781300"/>
            <a:ext cx="22362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1" u="sng" strike="noStrike" cap="none">
                <a:solidFill>
                  <a:schemeClr val="hlink"/>
                </a:solidFill>
                <a:latin typeface="Arial"/>
                <a:ea typeface="Arial"/>
                <a:cs typeface="Arial"/>
                <a:sym typeface="Arial"/>
                <a:hlinkClick r:id="rId9"/>
              </a:rPr>
              <a:t>Cloudy With a Chance of Meatballs</a:t>
            </a:r>
            <a:endParaRPr sz="1000" b="0" i="0" u="none" strike="noStrike" cap="none">
              <a:solidFill>
                <a:schemeClr val="dk1"/>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highlight>
                  <a:srgbClr val="FFFFFF"/>
                </a:highlight>
                <a:latin typeface="Arial"/>
                <a:ea typeface="Arial"/>
                <a:cs typeface="Arial"/>
                <a:sym typeface="Arial"/>
              </a:rPr>
              <a:t> 2018 Sci SOLs</a:t>
            </a:r>
            <a:r>
              <a:rPr lang="en" sz="1000" b="0" i="0" u="none" strike="noStrike" cap="none">
                <a:solidFill>
                  <a:schemeClr val="dk1"/>
                </a:solidFill>
                <a:highlight>
                  <a:srgbClr val="FFFFFF"/>
                </a:highlight>
                <a:latin typeface="Arial"/>
                <a:ea typeface="Arial"/>
                <a:cs typeface="Arial"/>
                <a:sym typeface="Arial"/>
              </a:rPr>
              <a:t> 2.5, 3.8</a:t>
            </a:r>
            <a:endParaRPr sz="1000" b="0" i="0" u="none" strike="noStrike" cap="none">
              <a:solidFill>
                <a:srgbClr val="000000"/>
              </a:solidFill>
              <a:latin typeface="Arial"/>
              <a:ea typeface="Arial"/>
              <a:cs typeface="Arial"/>
              <a:sym typeface="Arial"/>
            </a:endParaRPr>
          </a:p>
        </p:txBody>
      </p:sp>
      <p:sp>
        <p:nvSpPr>
          <p:cNvPr id="378" name="Google Shape;378;p41"/>
          <p:cNvSpPr txBox="1"/>
          <p:nvPr/>
        </p:nvSpPr>
        <p:spPr>
          <a:xfrm>
            <a:off x="6590275" y="2804225"/>
            <a:ext cx="23622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000" b="0" i="1" u="sng" strike="noStrike" cap="none">
                <a:solidFill>
                  <a:schemeClr val="hlink"/>
                </a:solidFill>
                <a:latin typeface="Arial"/>
                <a:ea typeface="Arial"/>
                <a:cs typeface="Arial"/>
                <a:sym typeface="Arial"/>
                <a:hlinkClick r:id="rId10"/>
              </a:rPr>
              <a:t>Come On Rain</a:t>
            </a:r>
            <a:endParaRPr sz="1000" b="0" i="1"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Arial"/>
                <a:ea typeface="Arial"/>
                <a:cs typeface="Arial"/>
                <a:sym typeface="Arial"/>
              </a:rPr>
              <a:t>2018 Sci SOLs</a:t>
            </a:r>
            <a:r>
              <a:rPr lang="en" sz="1000" b="0" i="0" u="none" strike="noStrike" cap="none">
                <a:solidFill>
                  <a:schemeClr val="dk1"/>
                </a:solidFill>
                <a:latin typeface="Arial"/>
                <a:ea typeface="Arial"/>
                <a:cs typeface="Arial"/>
                <a:sym typeface="Arial"/>
              </a:rPr>
              <a:t> K.3, K.10, 1.7, 2.6, 2.7</a:t>
            </a:r>
            <a:endParaRPr sz="1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Arial"/>
                <a:ea typeface="Arial"/>
                <a:cs typeface="Arial"/>
                <a:sym typeface="Arial"/>
              </a:rPr>
              <a:t>2015 SS SOLs </a:t>
            </a:r>
            <a:r>
              <a:rPr lang="en" sz="1000" b="0" i="0" u="none" strike="noStrike" cap="none">
                <a:solidFill>
                  <a:schemeClr val="dk1"/>
                </a:solidFill>
                <a:latin typeface="Arial"/>
                <a:ea typeface="Arial"/>
                <a:cs typeface="Arial"/>
                <a:sym typeface="Arial"/>
              </a:rPr>
              <a:t> 3.13</a:t>
            </a:r>
            <a:endParaRPr sz="1000" b="0" i="0" u="none" strike="noStrike" cap="none">
              <a:solidFill>
                <a:srgbClr val="000000"/>
              </a:solidFill>
              <a:latin typeface="Arial"/>
              <a:ea typeface="Arial"/>
              <a:cs typeface="Arial"/>
              <a:sym typeface="Arial"/>
            </a:endParaRPr>
          </a:p>
        </p:txBody>
      </p:sp>
      <p:sp>
        <p:nvSpPr>
          <p:cNvPr id="379" name="Google Shape;379;p41"/>
          <p:cNvSpPr txBox="1">
            <a:spLocks noGrp="1"/>
          </p:cNvSpPr>
          <p:nvPr>
            <p:ph type="title"/>
          </p:nvPr>
        </p:nvSpPr>
        <p:spPr>
          <a:xfrm>
            <a:off x="382025" y="239225"/>
            <a:ext cx="54048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20726"/>
              <a:buNone/>
            </a:pPr>
            <a:r>
              <a:rPr lang="en"/>
              <a:t>2nd Grade: </a:t>
            </a:r>
            <a:r>
              <a:rPr lang="en" i="1"/>
              <a:t>What Can Clouds Bring?</a:t>
            </a:r>
            <a:endParaRPr sz="2577" i="1"/>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a:spLocks noGrp="1"/>
          </p:cNvSpPr>
          <p:nvPr>
            <p:ph type="subTitle" idx="1"/>
          </p:nvPr>
        </p:nvSpPr>
        <p:spPr>
          <a:xfrm>
            <a:off x="311700" y="269250"/>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A Note on Activities:</a:t>
            </a:r>
            <a:endParaRPr/>
          </a:p>
        </p:txBody>
      </p:sp>
      <p:sp>
        <p:nvSpPr>
          <p:cNvPr id="67" name="Google Shape;67;p15"/>
          <p:cNvSpPr txBox="1"/>
          <p:nvPr/>
        </p:nvSpPr>
        <p:spPr>
          <a:xfrm>
            <a:off x="581775" y="882775"/>
            <a:ext cx="8294100" cy="377196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t>Many of the activities recommended come from national education programs. To obtain the compendium of lesson plans, one must attend a training for each program, which we can provide. For more information and to set up a training, visit our </a:t>
            </a:r>
            <a:r>
              <a:rPr lang="en" u="sng" dirty="0">
                <a:solidFill>
                  <a:srgbClr val="466DB2"/>
                </a:solidFill>
                <a:hlinkClick r:id="rId3">
                  <a:extLst>
                    <a:ext uri="{A12FA001-AC4F-418D-AE19-62706E023703}">
                      <ahyp:hlinkClr xmlns:ahyp="http://schemas.microsoft.com/office/drawing/2018/hyperlinkcolor" val="tx"/>
                    </a:ext>
                  </a:extLst>
                </a:hlinkClick>
              </a:rPr>
              <a:t>Teacher Training and Professional Development page</a:t>
            </a:r>
            <a:r>
              <a:rPr lang="en" dirty="0"/>
              <a:t> or contact the Project directly. </a:t>
            </a:r>
            <a:endParaRPr dirty="0"/>
          </a:p>
          <a:p>
            <a:pPr marL="457200" indent="-304800">
              <a:lnSpc>
                <a:spcPct val="163636"/>
              </a:lnSpc>
              <a:buClr>
                <a:srgbClr val="444444"/>
              </a:buClr>
              <a:buSzPts val="1200"/>
              <a:buFont typeface="Arial"/>
              <a:buChar char="●"/>
            </a:pPr>
            <a:r>
              <a:rPr lang="en-US" sz="1200" b="1" dirty="0">
                <a:solidFill>
                  <a:srgbClr val="466DB2"/>
                </a:solidFill>
                <a:hlinkClick r:id="rId4">
                  <a:extLst>
                    <a:ext uri="{A12FA001-AC4F-418D-AE19-62706E023703}">
                      <ahyp:hlinkClr xmlns:ahyp="http://schemas.microsoft.com/office/drawing/2018/hyperlinkcolor" val="tx"/>
                    </a:ext>
                  </a:extLst>
                </a:hlinkClick>
              </a:rPr>
              <a:t>Project Learning Tree</a:t>
            </a:r>
            <a:r>
              <a:rPr lang="en-US" sz="1200" b="1" dirty="0">
                <a:solidFill>
                  <a:srgbClr val="466DB2"/>
                </a:solidFill>
              </a:rPr>
              <a:t> </a:t>
            </a:r>
            <a:r>
              <a:rPr lang="en" sz="1200" dirty="0">
                <a:solidFill>
                  <a:srgbClr val="444444"/>
                </a:solidFill>
                <a:highlight>
                  <a:srgbClr val="FFFFFF"/>
                </a:highlight>
              </a:rPr>
              <a:t>(PLT) is an award-winning environmental education program that focuses on trees as organisms, as resources, as habitat, and more.</a:t>
            </a:r>
            <a:endParaRPr sz="1200" dirty="0">
              <a:solidFill>
                <a:srgbClr val="444444"/>
              </a:solidFill>
              <a:highlight>
                <a:srgbClr val="FFFFFF"/>
              </a:highlight>
            </a:endParaRPr>
          </a:p>
          <a:p>
            <a:pPr marL="457200" lvl="0" indent="-304800" algn="l" rtl="0">
              <a:lnSpc>
                <a:spcPct val="163636"/>
              </a:lnSpc>
              <a:spcBef>
                <a:spcPts val="0"/>
              </a:spcBef>
              <a:spcAft>
                <a:spcPts val="0"/>
              </a:spcAft>
              <a:buClr>
                <a:srgbClr val="444444"/>
              </a:buClr>
              <a:buSzPts val="1200"/>
              <a:buChar char="●"/>
            </a:pPr>
            <a:r>
              <a:rPr lang="en" sz="1200" b="1" dirty="0">
                <a:solidFill>
                  <a:srgbClr val="466DB2"/>
                </a:solidFill>
                <a:highlight>
                  <a:srgbClr val="FFFFFF"/>
                </a:highlight>
                <a:hlinkClick r:id="rId5">
                  <a:extLst>
                    <a:ext uri="{A12FA001-AC4F-418D-AE19-62706E023703}">
                      <ahyp:hlinkClr xmlns:ahyp="http://schemas.microsoft.com/office/drawing/2018/hyperlinkcolor" val="tx"/>
                    </a:ext>
                  </a:extLst>
                </a:hlinkClick>
              </a:rPr>
              <a:t>Project Underground</a:t>
            </a:r>
            <a:r>
              <a:rPr lang="en" sz="1200" b="1" dirty="0">
                <a:solidFill>
                  <a:srgbClr val="466DB2"/>
                </a:solidFill>
                <a:highlight>
                  <a:srgbClr val="FFFFFF"/>
                </a:highlight>
              </a:rPr>
              <a:t> </a:t>
            </a:r>
            <a:r>
              <a:rPr lang="en" sz="1200" dirty="0">
                <a:solidFill>
                  <a:srgbClr val="444444"/>
                </a:solidFill>
                <a:highlight>
                  <a:srgbClr val="FFFFFF"/>
                </a:highlight>
              </a:rPr>
              <a:t>focuses on caves and karst topography. </a:t>
            </a:r>
            <a:endParaRPr sz="1200" dirty="0">
              <a:solidFill>
                <a:srgbClr val="444444"/>
              </a:solidFill>
              <a:highlight>
                <a:srgbClr val="FFFFFF"/>
              </a:highlight>
            </a:endParaRPr>
          </a:p>
          <a:p>
            <a:pPr marL="457200" lvl="0" indent="-304800" algn="l" rtl="0">
              <a:lnSpc>
                <a:spcPct val="163636"/>
              </a:lnSpc>
              <a:spcBef>
                <a:spcPts val="0"/>
              </a:spcBef>
              <a:spcAft>
                <a:spcPts val="0"/>
              </a:spcAft>
              <a:buClr>
                <a:srgbClr val="444444"/>
              </a:buClr>
              <a:buSzPts val="1200"/>
              <a:buChar char="●"/>
            </a:pPr>
            <a:r>
              <a:rPr lang="en" sz="1200" b="1" u="sng" dirty="0">
                <a:solidFill>
                  <a:srgbClr val="466DB2"/>
                </a:solidFill>
                <a:highlight>
                  <a:srgbClr val="FFFFFF"/>
                </a:highlight>
                <a:hlinkClick r:id="rId6">
                  <a:extLst>
                    <a:ext uri="{A12FA001-AC4F-418D-AE19-62706E023703}">
                      <ahyp:hlinkClr xmlns:ahyp="http://schemas.microsoft.com/office/drawing/2018/hyperlinkcolor" val="tx"/>
                    </a:ext>
                  </a:extLst>
                </a:hlinkClick>
              </a:rPr>
              <a:t>Project WILD</a:t>
            </a:r>
            <a:r>
              <a:rPr lang="en" sz="1200" b="1" dirty="0">
                <a:solidFill>
                  <a:srgbClr val="466DB2"/>
                </a:solidFill>
                <a:highlight>
                  <a:srgbClr val="FFFFFF"/>
                </a:highlight>
              </a:rPr>
              <a:t> </a:t>
            </a:r>
            <a:r>
              <a:rPr lang="en" sz="1200" dirty="0">
                <a:solidFill>
                  <a:srgbClr val="444444"/>
                </a:solidFill>
                <a:highlight>
                  <a:srgbClr val="FFFFFF"/>
                </a:highlight>
              </a:rPr>
              <a:t>is an interdisciplinary environmental education program emphasizing wildlife and the environment created by the National Council for Environmental Education. </a:t>
            </a:r>
            <a:endParaRPr sz="1200" dirty="0">
              <a:solidFill>
                <a:srgbClr val="444444"/>
              </a:solidFill>
              <a:highlight>
                <a:srgbClr val="FFFFFF"/>
              </a:highlight>
            </a:endParaRPr>
          </a:p>
          <a:p>
            <a:pPr marL="457200" lvl="0" indent="-304800" algn="l" rtl="0">
              <a:lnSpc>
                <a:spcPct val="163636"/>
              </a:lnSpc>
              <a:spcBef>
                <a:spcPts val="0"/>
              </a:spcBef>
              <a:spcAft>
                <a:spcPts val="0"/>
              </a:spcAft>
              <a:buClr>
                <a:srgbClr val="444444"/>
              </a:buClr>
              <a:buSzPts val="1200"/>
              <a:buChar char="●"/>
            </a:pPr>
            <a:r>
              <a:rPr lang="en" sz="1200" b="1" dirty="0">
                <a:solidFill>
                  <a:srgbClr val="466DB2"/>
                </a:solidFill>
                <a:highlight>
                  <a:srgbClr val="FFFFFF"/>
                </a:highlight>
                <a:hlinkClick r:id="rId7">
                  <a:extLst>
                    <a:ext uri="{A12FA001-AC4F-418D-AE19-62706E023703}">
                      <ahyp:hlinkClr xmlns:ahyp="http://schemas.microsoft.com/office/drawing/2018/hyperlinkcolor" val="tx"/>
                    </a:ext>
                  </a:extLst>
                </a:hlinkClick>
              </a:rPr>
              <a:t>Flying Wild </a:t>
            </a:r>
            <a:r>
              <a:rPr lang="en" sz="1200" dirty="0">
                <a:solidFill>
                  <a:srgbClr val="444444"/>
                </a:solidFill>
                <a:highlight>
                  <a:srgbClr val="FFFFFF"/>
                </a:highlight>
              </a:rPr>
              <a:t>is another environmental program from the National Council for Environmental Education focusing on the science of bird conservation and bird migration.</a:t>
            </a:r>
            <a:endParaRPr sz="1200" dirty="0">
              <a:solidFill>
                <a:srgbClr val="444444"/>
              </a:solidFill>
              <a:highlight>
                <a:srgbClr val="FFFFFF"/>
              </a:highlight>
            </a:endParaRPr>
          </a:p>
          <a:p>
            <a:pPr marL="457200" lvl="0" indent="-304800" algn="l" rtl="0">
              <a:lnSpc>
                <a:spcPct val="163636"/>
              </a:lnSpc>
              <a:spcBef>
                <a:spcPts val="0"/>
              </a:spcBef>
              <a:spcAft>
                <a:spcPts val="0"/>
              </a:spcAft>
              <a:buClr>
                <a:srgbClr val="444444"/>
              </a:buClr>
              <a:buSzPts val="1200"/>
              <a:buChar char="●"/>
            </a:pPr>
            <a:r>
              <a:rPr lang="en" sz="1200" b="1" dirty="0">
                <a:solidFill>
                  <a:srgbClr val="466DB2"/>
                </a:solidFill>
                <a:highlight>
                  <a:srgbClr val="FFFFFF"/>
                </a:highlight>
                <a:hlinkClick r:id="rId8">
                  <a:extLst>
                    <a:ext uri="{A12FA001-AC4F-418D-AE19-62706E023703}">
                      <ahyp:hlinkClr xmlns:ahyp="http://schemas.microsoft.com/office/drawing/2018/hyperlinkcolor" val="tx"/>
                    </a:ext>
                  </a:extLst>
                </a:hlinkClick>
              </a:rPr>
              <a:t>Project Wet </a:t>
            </a:r>
            <a:r>
              <a:rPr lang="en" sz="1200" dirty="0">
                <a:solidFill>
                  <a:srgbClr val="444444"/>
                </a:solidFill>
                <a:highlight>
                  <a:srgbClr val="FFFFFF"/>
                </a:highlight>
              </a:rPr>
              <a:t>the mission of Project WET is to reach children, parents, educators, and communities of the world with water education. </a:t>
            </a: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42"/>
          <p:cNvSpPr txBox="1"/>
          <p:nvPr/>
        </p:nvSpPr>
        <p:spPr>
          <a:xfrm>
            <a:off x="6851025" y="760700"/>
            <a:ext cx="1765800" cy="1477500"/>
          </a:xfrm>
          <a:prstGeom prst="rect">
            <a:avLst/>
          </a:prstGeom>
          <a:solidFill>
            <a:srgbClr val="CFE2F3"/>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2018 Sci SOLs</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1.7 (weather/ season change)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2.3 (phases of matter), 2.6 (types of weather)</a:t>
            </a:r>
            <a:endParaRPr sz="1400" b="0" i="0" u="none" strike="noStrike" cap="none">
              <a:solidFill>
                <a:srgbClr val="000000"/>
              </a:solidFill>
              <a:latin typeface="Arial"/>
              <a:ea typeface="Arial"/>
              <a:cs typeface="Arial"/>
              <a:sym typeface="Arial"/>
            </a:endParaRPr>
          </a:p>
        </p:txBody>
      </p:sp>
      <p:sp>
        <p:nvSpPr>
          <p:cNvPr id="385" name="Google Shape;385;p42"/>
          <p:cNvSpPr txBox="1"/>
          <p:nvPr/>
        </p:nvSpPr>
        <p:spPr>
          <a:xfrm>
            <a:off x="6851025" y="2821825"/>
            <a:ext cx="1765800" cy="1693200"/>
          </a:xfrm>
          <a:prstGeom prst="rect">
            <a:avLst/>
          </a:prstGeom>
          <a:solidFill>
            <a:srgbClr val="F4CCCC"/>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sng" strike="noStrike" cap="none">
                <a:solidFill>
                  <a:srgbClr val="000000"/>
                </a:solidFill>
                <a:latin typeface="Arial"/>
                <a:ea typeface="Arial"/>
                <a:cs typeface="Arial"/>
                <a:sym typeface="Arial"/>
              </a:rPr>
              <a:t>Topics</a:t>
            </a:r>
            <a:r>
              <a:rPr lang="en" sz="14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Weather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
              <a:t>Physical Properties</a:t>
            </a:r>
            <a:endParaRPr/>
          </a:p>
          <a:p>
            <a:pPr marL="0" marR="0" lvl="0" indent="0" algn="l" rtl="0">
              <a:lnSpc>
                <a:spcPct val="100000"/>
              </a:lnSpc>
              <a:spcBef>
                <a:spcPts val="0"/>
              </a:spcBef>
              <a:spcAft>
                <a:spcPts val="0"/>
              </a:spcAft>
              <a:buNone/>
            </a:pPr>
            <a:r>
              <a:rPr lang="en"/>
              <a:t>Water phases</a:t>
            </a:r>
            <a:endParaRPr/>
          </a:p>
          <a:p>
            <a:pPr marL="0" marR="0" lvl="0" indent="0" algn="l" rtl="0">
              <a:lnSpc>
                <a:spcPct val="100000"/>
              </a:lnSpc>
              <a:spcBef>
                <a:spcPts val="0"/>
              </a:spcBef>
              <a:spcAft>
                <a:spcPts val="0"/>
              </a:spcAft>
              <a:buNone/>
            </a:pPr>
            <a:r>
              <a:rPr lang="en"/>
              <a:t>Patterns</a:t>
            </a:r>
            <a:endParaRPr/>
          </a:p>
          <a:p>
            <a:pPr marL="0" marR="0" lvl="0" indent="0" algn="l" rtl="0">
              <a:lnSpc>
                <a:spcPct val="100000"/>
              </a:lnSpc>
              <a:spcBef>
                <a:spcPts val="0"/>
              </a:spcBef>
              <a:spcAft>
                <a:spcPts val="0"/>
              </a:spcAft>
              <a:buNone/>
            </a:pPr>
            <a:r>
              <a:rPr lang="en"/>
              <a:t>Symmetry</a:t>
            </a:r>
            <a:endParaRPr/>
          </a:p>
          <a:p>
            <a:pPr marL="0" marR="0" lvl="0" indent="0" algn="l" rtl="0">
              <a:lnSpc>
                <a:spcPct val="100000"/>
              </a:lnSpc>
              <a:spcBef>
                <a:spcPts val="0"/>
              </a:spcBef>
              <a:spcAft>
                <a:spcPts val="0"/>
              </a:spcAft>
              <a:buNone/>
            </a:pPr>
            <a:r>
              <a:rPr lang="en"/>
              <a:t>shapes</a:t>
            </a:r>
            <a:endParaRPr/>
          </a:p>
        </p:txBody>
      </p:sp>
      <p:sp>
        <p:nvSpPr>
          <p:cNvPr id="386" name="Google Shape;386;p42"/>
          <p:cNvSpPr txBox="1"/>
          <p:nvPr/>
        </p:nvSpPr>
        <p:spPr>
          <a:xfrm>
            <a:off x="4751700" y="760700"/>
            <a:ext cx="1673100" cy="38481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sng" strike="noStrike" cap="none">
                <a:solidFill>
                  <a:srgbClr val="000000"/>
                </a:solidFill>
                <a:latin typeface="Arial"/>
                <a:ea typeface="Arial"/>
                <a:cs typeface="Arial"/>
                <a:sym typeface="Arial"/>
              </a:rPr>
              <a:t>Book description:</a:t>
            </a:r>
            <a:endParaRPr sz="1400" b="0" i="0" u="sng"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a:t>Snow is described as a type of weather that occurs in some places in winter. Snowflakes are compared/contrasted. Different types of snow are described (stick, wet heavy, powdery, etc.) as well as activities that can be done with such snow. </a:t>
            </a:r>
            <a:endParaRPr sz="1400" b="0" i="0" u="none" strike="noStrike" cap="none">
              <a:solidFill>
                <a:srgbClr val="000000"/>
              </a:solidFill>
              <a:latin typeface="Arial"/>
              <a:ea typeface="Arial"/>
              <a:cs typeface="Arial"/>
              <a:sym typeface="Arial"/>
            </a:endParaRPr>
          </a:p>
        </p:txBody>
      </p:sp>
      <p:sp>
        <p:nvSpPr>
          <p:cNvPr id="387" name="Google Shape;387;p42"/>
          <p:cNvSpPr txBox="1">
            <a:spLocks noGrp="1"/>
          </p:cNvSpPr>
          <p:nvPr>
            <p:ph type="title"/>
          </p:nvPr>
        </p:nvSpPr>
        <p:spPr>
          <a:xfrm>
            <a:off x="311700" y="156125"/>
            <a:ext cx="44400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20726"/>
              <a:buNone/>
            </a:pPr>
            <a:r>
              <a:rPr lang="en"/>
              <a:t>2nd Grade: </a:t>
            </a:r>
            <a:r>
              <a:rPr lang="en" i="1"/>
              <a:t>All Kinds of Snow</a:t>
            </a:r>
            <a:endParaRPr sz="2577" i="1"/>
          </a:p>
        </p:txBody>
      </p:sp>
      <p:pic>
        <p:nvPicPr>
          <p:cNvPr id="388" name="Google Shape;388;p42"/>
          <p:cNvPicPr preferRelativeResize="0"/>
          <p:nvPr/>
        </p:nvPicPr>
        <p:blipFill>
          <a:blip r:embed="rId3">
            <a:alphaModFix/>
          </a:blip>
          <a:stretch>
            <a:fillRect/>
          </a:stretch>
        </p:blipFill>
        <p:spPr>
          <a:xfrm>
            <a:off x="513775" y="728825"/>
            <a:ext cx="3811700" cy="391186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43"/>
          <p:cNvSpPr txBox="1"/>
          <p:nvPr/>
        </p:nvSpPr>
        <p:spPr>
          <a:xfrm>
            <a:off x="1321224" y="3754000"/>
            <a:ext cx="13581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sng" strike="noStrike" cap="none">
                <a:solidFill>
                  <a:schemeClr val="hlink"/>
                </a:solidFill>
                <a:latin typeface="Arial"/>
                <a:ea typeface="Arial"/>
                <a:cs typeface="Arial"/>
                <a:sym typeface="Arial"/>
                <a:hlinkClick r:id="rId3"/>
              </a:rPr>
              <a:t>Suggested paired texts: </a:t>
            </a:r>
            <a:endParaRPr sz="1400" b="0" i="0" u="none" strike="noStrike" cap="none">
              <a:solidFill>
                <a:srgbClr val="000000"/>
              </a:solidFill>
              <a:latin typeface="Arial"/>
              <a:ea typeface="Arial"/>
              <a:cs typeface="Arial"/>
              <a:sym typeface="Arial"/>
            </a:endParaRPr>
          </a:p>
        </p:txBody>
      </p:sp>
      <p:sp>
        <p:nvSpPr>
          <p:cNvPr id="394" name="Google Shape;394;p43"/>
          <p:cNvSpPr txBox="1"/>
          <p:nvPr/>
        </p:nvSpPr>
        <p:spPr>
          <a:xfrm>
            <a:off x="3009200" y="734500"/>
            <a:ext cx="5805300" cy="232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Activity ideas: </a:t>
            </a:r>
            <a:endParaRPr sz="1400" b="0" i="0" u="none" strike="noStrike" cap="none">
              <a:solidFill>
                <a:srgbClr val="000000"/>
              </a:solidFill>
              <a:latin typeface="Arial"/>
              <a:ea typeface="Arial"/>
              <a:cs typeface="Arial"/>
              <a:sym typeface="Arial"/>
            </a:endParaRPr>
          </a:p>
          <a:p>
            <a:pPr marL="0" lvl="0" indent="0" algn="l" rtl="0">
              <a:lnSpc>
                <a:spcPct val="115000"/>
              </a:lnSpc>
              <a:spcBef>
                <a:spcPts val="0"/>
              </a:spcBef>
              <a:spcAft>
                <a:spcPts val="0"/>
              </a:spcAft>
              <a:buNone/>
            </a:pPr>
            <a:endParaRPr sz="1000"/>
          </a:p>
          <a:p>
            <a:pPr marL="0" lvl="0" indent="0" algn="l" rtl="0">
              <a:lnSpc>
                <a:spcPct val="115000"/>
              </a:lnSpc>
              <a:spcBef>
                <a:spcPts val="0"/>
              </a:spcBef>
              <a:spcAft>
                <a:spcPts val="0"/>
              </a:spcAft>
              <a:buNone/>
            </a:pPr>
            <a:r>
              <a:rPr lang="en" sz="1000"/>
              <a:t>Math - explore patterns in snow/geometry: are there other frozen water types you see/feel, touch in winter (focus on seasonality)?</a:t>
            </a:r>
            <a:endParaRPr sz="1000"/>
          </a:p>
          <a:p>
            <a:pPr marL="0" lvl="0" indent="0" algn="l" rtl="0">
              <a:lnSpc>
                <a:spcPct val="115000"/>
              </a:lnSpc>
              <a:spcBef>
                <a:spcPts val="0"/>
              </a:spcBef>
              <a:spcAft>
                <a:spcPts val="0"/>
              </a:spcAft>
              <a:buNone/>
            </a:pPr>
            <a:endParaRPr sz="1000"/>
          </a:p>
          <a:p>
            <a:pPr marL="0" lvl="0" indent="0" algn="l" rtl="0">
              <a:lnSpc>
                <a:spcPct val="115000"/>
              </a:lnSpc>
              <a:spcBef>
                <a:spcPts val="0"/>
              </a:spcBef>
              <a:spcAft>
                <a:spcPts val="0"/>
              </a:spcAft>
              <a:buNone/>
            </a:pPr>
            <a:r>
              <a:rPr lang="en" sz="1000"/>
              <a:t>Go outside every time it is snowing and take the temperature. Record and graph.</a:t>
            </a:r>
            <a:endParaRPr sz="1000"/>
          </a:p>
          <a:p>
            <a:pPr marL="0" lvl="0" indent="0" algn="l" rtl="0">
              <a:lnSpc>
                <a:spcPct val="115000"/>
              </a:lnSpc>
              <a:spcBef>
                <a:spcPts val="0"/>
              </a:spcBef>
              <a:spcAft>
                <a:spcPts val="0"/>
              </a:spcAft>
              <a:buNone/>
            </a:pPr>
            <a:endParaRPr sz="1000"/>
          </a:p>
          <a:p>
            <a:pPr marL="0" lvl="0" indent="0" algn="l" rtl="0">
              <a:lnSpc>
                <a:spcPct val="115000"/>
              </a:lnSpc>
              <a:spcBef>
                <a:spcPts val="0"/>
              </a:spcBef>
              <a:spcAft>
                <a:spcPts val="0"/>
              </a:spcAft>
              <a:buNone/>
            </a:pPr>
            <a:r>
              <a:rPr lang="en" sz="1000"/>
              <a:t>Set up an experiment to try freezing water outside at different temperatures, different depths, for different lengths of time. </a:t>
            </a:r>
            <a:endParaRPr sz="1000"/>
          </a:p>
          <a:p>
            <a:pPr marL="0" lvl="0" indent="0" algn="l" rtl="0">
              <a:lnSpc>
                <a:spcPct val="115000"/>
              </a:lnSpc>
              <a:spcBef>
                <a:spcPts val="0"/>
              </a:spcBef>
              <a:spcAft>
                <a:spcPts val="0"/>
              </a:spcAft>
              <a:buNone/>
            </a:pPr>
            <a:endParaRPr sz="1000"/>
          </a:p>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rgbClr val="000000"/>
                </a:solidFill>
                <a:latin typeface="Arial"/>
                <a:ea typeface="Arial"/>
                <a:cs typeface="Arial"/>
                <a:sym typeface="Arial"/>
              </a:rPr>
              <a:t>Project Learning Tree: </a:t>
            </a:r>
            <a:r>
              <a:rPr lang="en" sz="1000" b="0" i="1" u="sng" strike="noStrike" cap="none">
                <a:solidFill>
                  <a:schemeClr val="hlink"/>
                </a:solidFill>
                <a:latin typeface="Arial"/>
                <a:ea typeface="Arial"/>
                <a:cs typeface="Arial"/>
                <a:sym typeface="Arial"/>
                <a:hlinkClick r:id="rId4"/>
              </a:rPr>
              <a:t>Poet-Tree</a:t>
            </a:r>
            <a:endParaRPr sz="1000" b="0" i="1"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sp>
        <p:nvSpPr>
          <p:cNvPr id="395" name="Google Shape;395;p43"/>
          <p:cNvSpPr txBox="1"/>
          <p:nvPr/>
        </p:nvSpPr>
        <p:spPr>
          <a:xfrm>
            <a:off x="4314525" y="3360125"/>
            <a:ext cx="11271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400"/>
              <a:buFont typeface="Arial"/>
              <a:buNone/>
            </a:pPr>
            <a:r>
              <a:rPr lang="en" sz="1000" i="1" u="sng">
                <a:solidFill>
                  <a:schemeClr val="hlink"/>
                </a:solidFill>
                <a:hlinkClick r:id="rId5"/>
              </a:rPr>
              <a:t>Recess at 20 Below</a:t>
            </a:r>
            <a:endParaRPr sz="1000" b="0" i="0" u="none" strike="noStrike" cap="none">
              <a:solidFill>
                <a:schemeClr val="dk1"/>
              </a:solidFill>
              <a:highlight>
                <a:srgbClr val="FFFFFF"/>
              </a:highlight>
              <a:latin typeface="Arial"/>
              <a:ea typeface="Arial"/>
              <a:cs typeface="Arial"/>
              <a:sym typeface="Arial"/>
            </a:endParaRPr>
          </a:p>
          <a:p>
            <a:pPr marL="0" lvl="0" indent="0" algn="l" rtl="0">
              <a:spcBef>
                <a:spcPts val="0"/>
              </a:spcBef>
              <a:spcAft>
                <a:spcPts val="0"/>
              </a:spcAft>
              <a:buClr>
                <a:schemeClr val="dk1"/>
              </a:buClr>
              <a:buSzPts val="1000"/>
              <a:buFont typeface="Arial"/>
              <a:buNone/>
            </a:pPr>
            <a:r>
              <a:rPr lang="en" sz="1000" b="1">
                <a:solidFill>
                  <a:schemeClr val="dk1"/>
                </a:solidFill>
              </a:rPr>
              <a:t>2018 Sci SOLS: </a:t>
            </a:r>
            <a:r>
              <a:rPr lang="en" sz="1000">
                <a:solidFill>
                  <a:schemeClr val="dk1"/>
                </a:solidFill>
              </a:rPr>
              <a:t>K.5, 1.7, 2.6, 2.7</a:t>
            </a:r>
            <a:endParaRPr sz="1000">
              <a:solidFill>
                <a:schemeClr val="dk1"/>
              </a:solidFill>
            </a:endParaRPr>
          </a:p>
          <a:p>
            <a:pPr marL="0" lvl="0" indent="0" algn="l" rtl="0">
              <a:spcBef>
                <a:spcPts val="0"/>
              </a:spcBef>
              <a:spcAft>
                <a:spcPts val="0"/>
              </a:spcAft>
              <a:buClr>
                <a:schemeClr val="dk1"/>
              </a:buClr>
              <a:buSzPts val="1000"/>
              <a:buFont typeface="Arial"/>
              <a:buNone/>
            </a:pPr>
            <a:r>
              <a:rPr lang="en" sz="1000" b="1">
                <a:solidFill>
                  <a:schemeClr val="dk1"/>
                </a:solidFill>
              </a:rPr>
              <a:t>2015 Social Studies: SOLs </a:t>
            </a:r>
            <a:r>
              <a:rPr lang="en" sz="1000">
                <a:solidFill>
                  <a:schemeClr val="dk1"/>
                </a:solidFill>
              </a:rPr>
              <a:t>3.13</a:t>
            </a:r>
            <a:endParaRPr sz="1000" b="1">
              <a:solidFill>
                <a:schemeClr val="dk1"/>
              </a:solidFill>
              <a:highlight>
                <a:srgbClr val="FFFFFF"/>
              </a:highlight>
            </a:endParaRPr>
          </a:p>
        </p:txBody>
      </p:sp>
      <p:sp>
        <p:nvSpPr>
          <p:cNvPr id="396" name="Google Shape;396;p43"/>
          <p:cNvSpPr txBox="1"/>
          <p:nvPr/>
        </p:nvSpPr>
        <p:spPr>
          <a:xfrm>
            <a:off x="6918800" y="3283175"/>
            <a:ext cx="2092800" cy="95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400"/>
              <a:buFont typeface="Arial"/>
              <a:buNone/>
            </a:pPr>
            <a:r>
              <a:rPr lang="en" sz="1000">
                <a:solidFill>
                  <a:schemeClr val="dk1"/>
                </a:solidFill>
              </a:rPr>
              <a:t>Video of Reading: </a:t>
            </a:r>
            <a:r>
              <a:rPr lang="en" sz="1000" i="1" u="sng">
                <a:solidFill>
                  <a:schemeClr val="accent5"/>
                </a:solidFill>
                <a:hlinkClick r:id="rId6">
                  <a:extLst>
                    <a:ext uri="{A12FA001-AC4F-418D-AE19-62706E023703}">
                      <ahyp:hlinkClr xmlns:ahyp="http://schemas.microsoft.com/office/drawing/2018/hyperlinkcolor" val="tx"/>
                    </a:ext>
                  </a:extLst>
                </a:hlinkClick>
              </a:rPr>
              <a:t>Water is Water</a:t>
            </a:r>
            <a:endParaRPr sz="1000" i="1">
              <a:solidFill>
                <a:schemeClr val="dk1"/>
              </a:solidFill>
            </a:endParaRPr>
          </a:p>
          <a:p>
            <a:pPr marL="0" lvl="0" indent="0" algn="l" rtl="0">
              <a:spcBef>
                <a:spcPts val="0"/>
              </a:spcBef>
              <a:spcAft>
                <a:spcPts val="0"/>
              </a:spcAft>
              <a:buClr>
                <a:schemeClr val="dk1"/>
              </a:buClr>
              <a:buSzPts val="1400"/>
              <a:buFont typeface="Arial"/>
              <a:buNone/>
            </a:pPr>
            <a:r>
              <a:rPr lang="en" sz="1000">
                <a:solidFill>
                  <a:schemeClr val="dk1"/>
                </a:solidFill>
              </a:rPr>
              <a:t>Sung as a song: </a:t>
            </a:r>
            <a:r>
              <a:rPr lang="en" sz="1000" i="1" u="sng">
                <a:solidFill>
                  <a:schemeClr val="accent5"/>
                </a:solidFill>
                <a:hlinkClick r:id="rId7">
                  <a:extLst>
                    <a:ext uri="{A12FA001-AC4F-418D-AE19-62706E023703}">
                      <ahyp:hlinkClr xmlns:ahyp="http://schemas.microsoft.com/office/drawing/2018/hyperlinkcolor" val="tx"/>
                    </a:ext>
                  </a:extLst>
                </a:hlinkClick>
              </a:rPr>
              <a:t>Water is Water</a:t>
            </a:r>
            <a:endParaRPr sz="1000" i="1"/>
          </a:p>
          <a:p>
            <a:pPr marL="0" lvl="0" indent="0" algn="l" rtl="0">
              <a:spcBef>
                <a:spcPts val="0"/>
              </a:spcBef>
              <a:spcAft>
                <a:spcPts val="0"/>
              </a:spcAft>
              <a:buClr>
                <a:schemeClr val="dk1"/>
              </a:buClr>
              <a:buSzPts val="1000"/>
              <a:buFont typeface="Arial"/>
              <a:buNone/>
            </a:pPr>
            <a:r>
              <a:rPr lang="en" sz="1000" b="1">
                <a:solidFill>
                  <a:schemeClr val="dk1"/>
                </a:solidFill>
              </a:rPr>
              <a:t>2018 Sci SOLS </a:t>
            </a:r>
            <a:r>
              <a:rPr lang="en" sz="1000">
                <a:solidFill>
                  <a:schemeClr val="dk1"/>
                </a:solidFill>
              </a:rPr>
              <a:t>K.4, K.9, 1.7, 2.3, 2.7, 3.7</a:t>
            </a:r>
            <a:endParaRPr sz="1000">
              <a:solidFill>
                <a:schemeClr val="dk1"/>
              </a:solidFill>
            </a:endParaRPr>
          </a:p>
          <a:p>
            <a:pPr marL="0" lvl="0" indent="0" algn="l" rtl="0">
              <a:spcBef>
                <a:spcPts val="0"/>
              </a:spcBef>
              <a:spcAft>
                <a:spcPts val="0"/>
              </a:spcAft>
              <a:buClr>
                <a:schemeClr val="dk1"/>
              </a:buClr>
              <a:buSzPts val="1000"/>
              <a:buFont typeface="Arial"/>
              <a:buNone/>
            </a:pPr>
            <a:r>
              <a:rPr lang="en" sz="1000" b="1">
                <a:solidFill>
                  <a:schemeClr val="dk1"/>
                </a:solidFill>
              </a:rPr>
              <a:t>2015 Social Studies SOLs: </a:t>
            </a:r>
            <a:r>
              <a:rPr lang="en" sz="1000">
                <a:solidFill>
                  <a:schemeClr val="dk1"/>
                </a:solidFill>
              </a:rPr>
              <a:t>3.13 </a:t>
            </a:r>
            <a:endParaRPr sz="1000"/>
          </a:p>
        </p:txBody>
      </p:sp>
      <p:sp>
        <p:nvSpPr>
          <p:cNvPr id="397" name="Google Shape;397;p43"/>
          <p:cNvSpPr txBox="1">
            <a:spLocks noGrp="1"/>
          </p:cNvSpPr>
          <p:nvPr>
            <p:ph type="title"/>
          </p:nvPr>
        </p:nvSpPr>
        <p:spPr>
          <a:xfrm>
            <a:off x="382025" y="239225"/>
            <a:ext cx="54048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20726"/>
              <a:buNone/>
            </a:pPr>
            <a:r>
              <a:rPr lang="en"/>
              <a:t>2nd Grade: </a:t>
            </a:r>
            <a:r>
              <a:rPr lang="en" i="1"/>
              <a:t>All Kinds of Snow</a:t>
            </a:r>
            <a:endParaRPr sz="2577" i="1"/>
          </a:p>
        </p:txBody>
      </p:sp>
      <p:pic>
        <p:nvPicPr>
          <p:cNvPr id="398" name="Google Shape;398;p43"/>
          <p:cNvPicPr preferRelativeResize="0"/>
          <p:nvPr/>
        </p:nvPicPr>
        <p:blipFill>
          <a:blip r:embed="rId8">
            <a:alphaModFix/>
          </a:blip>
          <a:stretch>
            <a:fillRect/>
          </a:stretch>
        </p:blipFill>
        <p:spPr>
          <a:xfrm>
            <a:off x="239650" y="856325"/>
            <a:ext cx="2439677" cy="2503800"/>
          </a:xfrm>
          <a:prstGeom prst="rect">
            <a:avLst/>
          </a:prstGeom>
          <a:noFill/>
          <a:ln>
            <a:noFill/>
          </a:ln>
        </p:spPr>
      </p:pic>
      <p:pic>
        <p:nvPicPr>
          <p:cNvPr id="399" name="Google Shape;399;p43"/>
          <p:cNvPicPr preferRelativeResize="0"/>
          <p:nvPr/>
        </p:nvPicPr>
        <p:blipFill>
          <a:blip r:embed="rId9">
            <a:alphaModFix/>
          </a:blip>
          <a:stretch>
            <a:fillRect/>
          </a:stretch>
        </p:blipFill>
        <p:spPr>
          <a:xfrm>
            <a:off x="5410150" y="3185037"/>
            <a:ext cx="1305316" cy="1612263"/>
          </a:xfrm>
          <a:prstGeom prst="rect">
            <a:avLst/>
          </a:prstGeom>
          <a:noFill/>
          <a:ln>
            <a:noFill/>
          </a:ln>
        </p:spPr>
      </p:pic>
      <p:pic>
        <p:nvPicPr>
          <p:cNvPr id="400" name="Google Shape;400;p43"/>
          <p:cNvPicPr preferRelativeResize="0"/>
          <p:nvPr/>
        </p:nvPicPr>
        <p:blipFill>
          <a:blip r:embed="rId10">
            <a:alphaModFix/>
          </a:blip>
          <a:stretch>
            <a:fillRect/>
          </a:stretch>
        </p:blipFill>
        <p:spPr>
          <a:xfrm>
            <a:off x="3009200" y="3171546"/>
            <a:ext cx="1305325" cy="163925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44"/>
          <p:cNvSpPr txBox="1"/>
          <p:nvPr/>
        </p:nvSpPr>
        <p:spPr>
          <a:xfrm>
            <a:off x="6740250" y="881225"/>
            <a:ext cx="1876500" cy="1693200"/>
          </a:xfrm>
          <a:prstGeom prst="rect">
            <a:avLst/>
          </a:prstGeom>
          <a:solidFill>
            <a:srgbClr val="CFE2F3"/>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2018 Sci SOLs</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a:t>K.7 (life cycles), 1.4 (plant needs and parts) 1.5 (life needs), 2.4 (life cycles), 3.4 (adaptations)</a:t>
            </a:r>
            <a:endParaRPr/>
          </a:p>
        </p:txBody>
      </p:sp>
      <p:sp>
        <p:nvSpPr>
          <p:cNvPr id="406" name="Google Shape;406;p44"/>
          <p:cNvSpPr txBox="1"/>
          <p:nvPr/>
        </p:nvSpPr>
        <p:spPr>
          <a:xfrm>
            <a:off x="6795600" y="2855925"/>
            <a:ext cx="1821300" cy="1046700"/>
          </a:xfrm>
          <a:prstGeom prst="rect">
            <a:avLst/>
          </a:prstGeom>
          <a:solidFill>
            <a:srgbClr val="F4CCCC"/>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sng" strike="noStrike" cap="none">
                <a:solidFill>
                  <a:srgbClr val="000000"/>
                </a:solidFill>
                <a:latin typeface="Arial"/>
                <a:ea typeface="Arial"/>
                <a:cs typeface="Arial"/>
                <a:sym typeface="Arial"/>
              </a:rPr>
              <a:t>Topics</a:t>
            </a:r>
            <a:r>
              <a:rPr lang="en" sz="14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
              <a:t>Plants (life cycle)</a:t>
            </a:r>
            <a:endParaRPr/>
          </a:p>
          <a:p>
            <a:pPr marL="0" marR="0" lvl="0" indent="0" algn="l" rtl="0">
              <a:lnSpc>
                <a:spcPct val="100000"/>
              </a:lnSpc>
              <a:spcBef>
                <a:spcPts val="0"/>
              </a:spcBef>
              <a:spcAft>
                <a:spcPts val="0"/>
              </a:spcAft>
              <a:buNone/>
            </a:pPr>
            <a:r>
              <a:rPr lang="en"/>
              <a:t>Classification</a:t>
            </a:r>
            <a:endParaRPr/>
          </a:p>
          <a:p>
            <a:pPr marL="0" marR="0" lvl="0" indent="0" algn="l" rtl="0">
              <a:lnSpc>
                <a:spcPct val="100000"/>
              </a:lnSpc>
              <a:spcBef>
                <a:spcPts val="0"/>
              </a:spcBef>
              <a:spcAft>
                <a:spcPts val="0"/>
              </a:spcAft>
              <a:buNone/>
            </a:pPr>
            <a:r>
              <a:rPr lang="en"/>
              <a:t>Physical properties</a:t>
            </a:r>
            <a:endParaRPr/>
          </a:p>
        </p:txBody>
      </p:sp>
      <p:sp>
        <p:nvSpPr>
          <p:cNvPr id="407" name="Google Shape;407;p44"/>
          <p:cNvSpPr txBox="1"/>
          <p:nvPr/>
        </p:nvSpPr>
        <p:spPr>
          <a:xfrm>
            <a:off x="4089725" y="881225"/>
            <a:ext cx="2130600" cy="38481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sng" strike="noStrike" cap="none">
                <a:solidFill>
                  <a:srgbClr val="000000"/>
                </a:solidFill>
                <a:latin typeface="Arial"/>
                <a:ea typeface="Arial"/>
                <a:cs typeface="Arial"/>
                <a:sym typeface="Arial"/>
              </a:rPr>
              <a:t>Book description:</a:t>
            </a:r>
            <a:endParaRPr sz="1400" b="0" i="0" u="sng"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a:t>A different tree is highlighted on each page. Photos of the full tree and leaves are complemented by images of the seeds and a description of the appearance and distribution of each seed. </a:t>
            </a:r>
            <a:endParaRPr/>
          </a:p>
          <a:p>
            <a:pPr marL="0" marR="0" lvl="0" indent="0" algn="l" rtl="0">
              <a:lnSpc>
                <a:spcPct val="100000"/>
              </a:lnSpc>
              <a:spcBef>
                <a:spcPts val="0"/>
              </a:spcBef>
              <a:spcAft>
                <a:spcPts val="0"/>
              </a:spcAft>
              <a:buClr>
                <a:srgbClr val="000000"/>
              </a:buClr>
              <a:buSzPts val="1400"/>
              <a:buFont typeface="Arial"/>
              <a:buNone/>
            </a:pPr>
            <a:endParaRPr/>
          </a:p>
          <a:p>
            <a:pPr marL="0" marR="0" lvl="0" indent="0" algn="l" rtl="0">
              <a:lnSpc>
                <a:spcPct val="100000"/>
              </a:lnSpc>
              <a:spcBef>
                <a:spcPts val="0"/>
              </a:spcBef>
              <a:spcAft>
                <a:spcPts val="0"/>
              </a:spcAft>
              <a:buClr>
                <a:srgbClr val="000000"/>
              </a:buClr>
              <a:buSzPts val="1400"/>
              <a:buFont typeface="Arial"/>
              <a:buNone/>
            </a:pPr>
            <a:r>
              <a:rPr lang="en"/>
              <a:t>Whimsical doll-like creations made from tree parts grace each page. </a:t>
            </a:r>
            <a:endParaRPr/>
          </a:p>
        </p:txBody>
      </p:sp>
      <p:sp>
        <p:nvSpPr>
          <p:cNvPr id="408" name="Google Shape;408;p44"/>
          <p:cNvSpPr txBox="1">
            <a:spLocks noGrp="1"/>
          </p:cNvSpPr>
          <p:nvPr>
            <p:ph type="title"/>
          </p:nvPr>
        </p:nvSpPr>
        <p:spPr>
          <a:xfrm>
            <a:off x="311825" y="188000"/>
            <a:ext cx="61131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20726"/>
              <a:buNone/>
            </a:pPr>
            <a:r>
              <a:rPr lang="en"/>
              <a:t>2nd Grade: </a:t>
            </a:r>
            <a:r>
              <a:rPr lang="en" i="1"/>
              <a:t>Trees, Seeds, and Leaves</a:t>
            </a:r>
            <a:endParaRPr sz="2577" i="1"/>
          </a:p>
        </p:txBody>
      </p:sp>
      <p:pic>
        <p:nvPicPr>
          <p:cNvPr id="409" name="Google Shape;409;p44"/>
          <p:cNvPicPr preferRelativeResize="0"/>
          <p:nvPr/>
        </p:nvPicPr>
        <p:blipFill>
          <a:blip r:embed="rId3">
            <a:alphaModFix/>
          </a:blip>
          <a:stretch>
            <a:fillRect/>
          </a:stretch>
        </p:blipFill>
        <p:spPr>
          <a:xfrm>
            <a:off x="152400" y="881225"/>
            <a:ext cx="3827526" cy="404290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45"/>
          <p:cNvSpPr txBox="1"/>
          <p:nvPr/>
        </p:nvSpPr>
        <p:spPr>
          <a:xfrm>
            <a:off x="1321224" y="3754000"/>
            <a:ext cx="13581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sng" strike="noStrike" cap="none">
                <a:solidFill>
                  <a:schemeClr val="hlink"/>
                </a:solidFill>
                <a:latin typeface="Arial"/>
                <a:ea typeface="Arial"/>
                <a:cs typeface="Arial"/>
                <a:sym typeface="Arial"/>
                <a:hlinkClick r:id="rId3"/>
              </a:rPr>
              <a:t>Suggested paired texts: </a:t>
            </a:r>
            <a:endParaRPr sz="1400" b="0" i="0" u="none" strike="noStrike" cap="none">
              <a:solidFill>
                <a:srgbClr val="000000"/>
              </a:solidFill>
              <a:latin typeface="Arial"/>
              <a:ea typeface="Arial"/>
              <a:cs typeface="Arial"/>
              <a:sym typeface="Arial"/>
            </a:endParaRPr>
          </a:p>
        </p:txBody>
      </p:sp>
      <p:sp>
        <p:nvSpPr>
          <p:cNvPr id="415" name="Google Shape;415;p45"/>
          <p:cNvSpPr txBox="1"/>
          <p:nvPr/>
        </p:nvSpPr>
        <p:spPr>
          <a:xfrm>
            <a:off x="2802900" y="734500"/>
            <a:ext cx="6113100" cy="2820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Activity ideas: </a:t>
            </a:r>
            <a:endParaRPr sz="1400" b="0" i="0" u="none" strike="noStrike" cap="none">
              <a:solidFill>
                <a:srgbClr val="000000"/>
              </a:solidFill>
              <a:latin typeface="Arial"/>
              <a:ea typeface="Arial"/>
              <a:cs typeface="Arial"/>
              <a:sym typeface="Arial"/>
            </a:endParaRPr>
          </a:p>
          <a:p>
            <a:pPr marL="0" lvl="0" indent="0" algn="l" rtl="0">
              <a:lnSpc>
                <a:spcPct val="115000"/>
              </a:lnSpc>
              <a:spcBef>
                <a:spcPts val="0"/>
              </a:spcBef>
              <a:spcAft>
                <a:spcPts val="0"/>
              </a:spcAft>
              <a:buNone/>
            </a:pPr>
            <a:endParaRPr sz="700"/>
          </a:p>
          <a:p>
            <a:pPr marL="0" lvl="0" indent="0" algn="l" rtl="0">
              <a:lnSpc>
                <a:spcPct val="115000"/>
              </a:lnSpc>
              <a:spcBef>
                <a:spcPts val="0"/>
              </a:spcBef>
              <a:spcAft>
                <a:spcPts val="0"/>
              </a:spcAft>
              <a:buNone/>
            </a:pPr>
            <a:r>
              <a:rPr lang="en" sz="1000"/>
              <a:t>Seed Hunts:</a:t>
            </a:r>
            <a:endParaRPr sz="1000"/>
          </a:p>
          <a:p>
            <a:pPr marL="228600" lvl="0" indent="-177800" algn="l" rtl="0">
              <a:lnSpc>
                <a:spcPct val="115000"/>
              </a:lnSpc>
              <a:spcBef>
                <a:spcPts val="0"/>
              </a:spcBef>
              <a:spcAft>
                <a:spcPts val="0"/>
              </a:spcAft>
              <a:buSzPts val="1000"/>
              <a:buChar char="❖"/>
            </a:pPr>
            <a:r>
              <a:rPr lang="en" sz="1000"/>
              <a:t>Seed wand walk and plant: Tape worn out socks to the end of a long stick in an overgrown area in the beginning of the school year. Look at the seeds you collected, plant them (or the whole sock) to observe the life cycle. </a:t>
            </a:r>
            <a:endParaRPr sz="1000"/>
          </a:p>
          <a:p>
            <a:pPr marL="228600" lvl="0" indent="-177800" algn="l" rtl="0">
              <a:lnSpc>
                <a:spcPct val="115000"/>
              </a:lnSpc>
              <a:spcBef>
                <a:spcPts val="0"/>
              </a:spcBef>
              <a:spcAft>
                <a:spcPts val="0"/>
              </a:spcAft>
              <a:buSzPts val="1000"/>
              <a:buChar char="❖"/>
            </a:pPr>
            <a:r>
              <a:rPr lang="en" sz="1000"/>
              <a:t>Find at least 2 types of seeds from trees. Identify the type(s) of tree.</a:t>
            </a:r>
            <a:endParaRPr sz="1000"/>
          </a:p>
          <a:p>
            <a:pPr marL="228600" lvl="0" indent="-177800" algn="l" rtl="0">
              <a:lnSpc>
                <a:spcPct val="115000"/>
              </a:lnSpc>
              <a:spcBef>
                <a:spcPts val="0"/>
              </a:spcBef>
              <a:spcAft>
                <a:spcPts val="0"/>
              </a:spcAft>
              <a:buSzPts val="1000"/>
              <a:buChar char="❖"/>
            </a:pPr>
            <a:r>
              <a:rPr lang="en" sz="1000">
                <a:solidFill>
                  <a:schemeClr val="dk1"/>
                </a:solidFill>
              </a:rPr>
              <a:t>Make a sculpture with found seeds (at least 3) like the ones in the book. Check out the work of artist Andy Goldsworthy for a career connection.</a:t>
            </a:r>
            <a:endParaRPr sz="1000"/>
          </a:p>
          <a:p>
            <a:pPr marL="0" lvl="0" indent="0" algn="l" rtl="0">
              <a:lnSpc>
                <a:spcPct val="115000"/>
              </a:lnSpc>
              <a:spcBef>
                <a:spcPts val="0"/>
              </a:spcBef>
              <a:spcAft>
                <a:spcPts val="0"/>
              </a:spcAft>
              <a:buNone/>
            </a:pPr>
            <a:endParaRPr sz="700"/>
          </a:p>
          <a:p>
            <a:pPr marL="0" lvl="0" indent="0" algn="l" rtl="0">
              <a:lnSpc>
                <a:spcPct val="115000"/>
              </a:lnSpc>
              <a:spcBef>
                <a:spcPts val="0"/>
              </a:spcBef>
              <a:spcAft>
                <a:spcPts val="0"/>
              </a:spcAft>
              <a:buNone/>
            </a:pPr>
            <a:r>
              <a:rPr lang="en" sz="1000"/>
              <a:t>Observe plant life cycles: find a seed, sprout, flower…</a:t>
            </a:r>
            <a:endParaRPr sz="1000"/>
          </a:p>
          <a:p>
            <a:pPr marL="0" lvl="0" indent="0" algn="l" rtl="0">
              <a:lnSpc>
                <a:spcPct val="115000"/>
              </a:lnSpc>
              <a:spcBef>
                <a:spcPts val="0"/>
              </a:spcBef>
              <a:spcAft>
                <a:spcPts val="0"/>
              </a:spcAft>
              <a:buNone/>
            </a:pPr>
            <a:endParaRPr sz="700"/>
          </a:p>
          <a:p>
            <a:pPr marL="0" lvl="0" indent="0" algn="l" rtl="0">
              <a:lnSpc>
                <a:spcPct val="115000"/>
              </a:lnSpc>
              <a:spcBef>
                <a:spcPts val="0"/>
              </a:spcBef>
              <a:spcAft>
                <a:spcPts val="0"/>
              </a:spcAft>
              <a:buNone/>
            </a:pPr>
            <a:r>
              <a:rPr lang="en" sz="1000"/>
              <a:t>Project Learning Tree:  </a:t>
            </a:r>
            <a:r>
              <a:rPr lang="en" sz="1000" u="sng">
                <a:solidFill>
                  <a:schemeClr val="hlink"/>
                </a:solidFill>
                <a:hlinkClick r:id="rId4"/>
              </a:rPr>
              <a:t>Mystery box (from </a:t>
            </a:r>
            <a:r>
              <a:rPr lang="en" sz="1000" i="1" u="sng">
                <a:solidFill>
                  <a:schemeClr val="hlink"/>
                </a:solidFill>
                <a:hlinkClick r:id="rId4"/>
              </a:rPr>
              <a:t>Get in Touch With Trees</a:t>
            </a:r>
            <a:r>
              <a:rPr lang="en" sz="1000" u="sng">
                <a:solidFill>
                  <a:schemeClr val="hlink"/>
                </a:solidFill>
                <a:hlinkClick r:id="rId4"/>
              </a:rPr>
              <a:t>)</a:t>
            </a:r>
            <a:r>
              <a:rPr lang="en" sz="1000"/>
              <a:t>, </a:t>
            </a:r>
            <a:r>
              <a:rPr lang="en" sz="1000" i="1" u="sng">
                <a:solidFill>
                  <a:schemeClr val="hlink"/>
                </a:solidFill>
                <a:hlinkClick r:id="rId5"/>
              </a:rPr>
              <a:t>Trees as Habitats</a:t>
            </a:r>
            <a:r>
              <a:rPr lang="en" sz="1000"/>
              <a:t>, </a:t>
            </a:r>
            <a:r>
              <a:rPr lang="en" sz="1000" i="1" u="sng">
                <a:solidFill>
                  <a:schemeClr val="hlink"/>
                </a:solidFill>
                <a:hlinkClick r:id="rId6"/>
              </a:rPr>
              <a:t>How Plants Grow</a:t>
            </a:r>
            <a:r>
              <a:rPr lang="en" sz="1000"/>
              <a:t>, </a:t>
            </a:r>
            <a:r>
              <a:rPr lang="en" sz="1000" i="1" u="sng">
                <a:solidFill>
                  <a:schemeClr val="hlink"/>
                </a:solidFill>
                <a:hlinkClick r:id="rId7"/>
              </a:rPr>
              <a:t>Have Seeds, Will Travel</a:t>
            </a:r>
            <a:r>
              <a:rPr lang="en" sz="1000" u="sng">
                <a:solidFill>
                  <a:schemeClr val="hlink"/>
                </a:solidFill>
                <a:hlinkClick r:id="rId7"/>
              </a:rPr>
              <a:t>,</a:t>
            </a:r>
            <a:r>
              <a:rPr lang="en" sz="1000"/>
              <a:t> </a:t>
            </a:r>
            <a:r>
              <a:rPr lang="en" sz="1000" i="1" u="sng">
                <a:solidFill>
                  <a:schemeClr val="hlink"/>
                </a:solidFill>
                <a:hlinkClick r:id="rId8"/>
              </a:rPr>
              <a:t>Looking at Leaves</a:t>
            </a:r>
            <a:endParaRPr sz="1000" i="1"/>
          </a:p>
          <a:p>
            <a:pPr marL="0" lvl="0" indent="0" algn="l" rtl="0">
              <a:lnSpc>
                <a:spcPct val="115000"/>
              </a:lnSpc>
              <a:spcBef>
                <a:spcPts val="0"/>
              </a:spcBef>
              <a:spcAft>
                <a:spcPts val="0"/>
              </a:spcAft>
              <a:buNone/>
            </a:pPr>
            <a:endParaRPr sz="700"/>
          </a:p>
          <a:p>
            <a:pPr marL="0" lvl="0" indent="0" algn="l" rtl="0">
              <a:lnSpc>
                <a:spcPct val="115000"/>
              </a:lnSpc>
              <a:spcBef>
                <a:spcPts val="0"/>
              </a:spcBef>
              <a:spcAft>
                <a:spcPts val="0"/>
              </a:spcAft>
              <a:buNone/>
            </a:pPr>
            <a:r>
              <a:rPr lang="en" sz="1000"/>
              <a:t>Project WILD: </a:t>
            </a:r>
            <a:r>
              <a:rPr lang="en" sz="1000" i="1" u="sng">
                <a:solidFill>
                  <a:schemeClr val="hlink"/>
                </a:solidFill>
                <a:hlinkClick r:id="rId9"/>
              </a:rPr>
              <a:t>SEED Needs</a:t>
            </a:r>
            <a:endParaRPr sz="1000" b="0" i="0" u="none" strike="noStrike" cap="none">
              <a:solidFill>
                <a:srgbClr val="000000"/>
              </a:solidFill>
              <a:latin typeface="Arial"/>
              <a:ea typeface="Arial"/>
              <a:cs typeface="Arial"/>
              <a:sym typeface="Arial"/>
            </a:endParaRPr>
          </a:p>
        </p:txBody>
      </p:sp>
      <p:sp>
        <p:nvSpPr>
          <p:cNvPr id="416" name="Google Shape;416;p45"/>
          <p:cNvSpPr txBox="1"/>
          <p:nvPr/>
        </p:nvSpPr>
        <p:spPr>
          <a:xfrm>
            <a:off x="4397613" y="3738550"/>
            <a:ext cx="11271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400"/>
              <a:buFont typeface="Arial"/>
              <a:buNone/>
            </a:pPr>
            <a:r>
              <a:rPr lang="en" sz="1000" i="1" u="sng">
                <a:solidFill>
                  <a:schemeClr val="accent5"/>
                </a:solidFill>
                <a:hlinkClick r:id="rId10">
                  <a:extLst>
                    <a:ext uri="{A12FA001-AC4F-418D-AE19-62706E023703}">
                      <ahyp:hlinkClr xmlns:ahyp="http://schemas.microsoft.com/office/drawing/2018/hyperlinkcolor" val="tx"/>
                    </a:ext>
                  </a:extLst>
                </a:hlinkClick>
              </a:rPr>
              <a:t>Leaf Man</a:t>
            </a:r>
            <a:endParaRPr sz="1000" b="0" i="0" u="none" strike="noStrike" cap="none">
              <a:solidFill>
                <a:schemeClr val="dk1"/>
              </a:solidFill>
              <a:highlight>
                <a:srgbClr val="FFFFFF"/>
              </a:highlight>
              <a:latin typeface="Arial"/>
              <a:ea typeface="Arial"/>
              <a:cs typeface="Arial"/>
              <a:sym typeface="Arial"/>
            </a:endParaRPr>
          </a:p>
          <a:p>
            <a:pPr marL="0" lvl="0" indent="0" algn="l" rtl="0">
              <a:spcBef>
                <a:spcPts val="0"/>
              </a:spcBef>
              <a:spcAft>
                <a:spcPts val="0"/>
              </a:spcAft>
              <a:buClr>
                <a:schemeClr val="dk1"/>
              </a:buClr>
              <a:buSzPts val="1000"/>
              <a:buFont typeface="Arial"/>
              <a:buNone/>
            </a:pPr>
            <a:r>
              <a:rPr lang="en" sz="1000" b="1">
                <a:solidFill>
                  <a:schemeClr val="dk1"/>
                </a:solidFill>
              </a:rPr>
              <a:t>2018 Sci SOLS</a:t>
            </a:r>
            <a:endParaRPr sz="1000" b="1">
              <a:solidFill>
                <a:schemeClr val="dk1"/>
              </a:solidFill>
            </a:endParaRPr>
          </a:p>
          <a:p>
            <a:pPr marL="0" lvl="0" indent="0" algn="l" rtl="0">
              <a:spcBef>
                <a:spcPts val="0"/>
              </a:spcBef>
              <a:spcAft>
                <a:spcPts val="0"/>
              </a:spcAft>
              <a:buClr>
                <a:schemeClr val="dk1"/>
              </a:buClr>
              <a:buSzPts val="1000"/>
              <a:buFont typeface="Arial"/>
              <a:buNone/>
            </a:pPr>
            <a:r>
              <a:rPr lang="en" sz="1000">
                <a:solidFill>
                  <a:schemeClr val="dk1"/>
                </a:solidFill>
              </a:rPr>
              <a:t>K.3, 1.4, 2.5 </a:t>
            </a:r>
            <a:endParaRPr sz="1000" b="1">
              <a:solidFill>
                <a:schemeClr val="dk1"/>
              </a:solidFill>
            </a:endParaRPr>
          </a:p>
        </p:txBody>
      </p:sp>
      <p:sp>
        <p:nvSpPr>
          <p:cNvPr id="417" name="Google Shape;417;p45"/>
          <p:cNvSpPr txBox="1"/>
          <p:nvPr/>
        </p:nvSpPr>
        <p:spPr>
          <a:xfrm>
            <a:off x="7433925" y="3738550"/>
            <a:ext cx="15171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000"/>
              <a:buFont typeface="Arial"/>
              <a:buNone/>
            </a:pPr>
            <a:r>
              <a:rPr lang="en" sz="1000" i="1" u="sng">
                <a:solidFill>
                  <a:schemeClr val="accent5"/>
                </a:solidFill>
                <a:hlinkClick r:id="rId11">
                  <a:extLst>
                    <a:ext uri="{A12FA001-AC4F-418D-AE19-62706E023703}">
                      <ahyp:hlinkClr xmlns:ahyp="http://schemas.microsoft.com/office/drawing/2018/hyperlinkcolor" val="tx"/>
                    </a:ext>
                  </a:extLst>
                </a:hlinkClick>
              </a:rPr>
              <a:t>Red Leaf, Yellow Leaf</a:t>
            </a:r>
            <a:r>
              <a:rPr lang="en" sz="1000" b="1">
                <a:solidFill>
                  <a:schemeClr val="dk1"/>
                </a:solidFill>
              </a:rPr>
              <a:t> </a:t>
            </a:r>
            <a:endParaRPr sz="1000" b="1">
              <a:solidFill>
                <a:schemeClr val="dk1"/>
              </a:solidFill>
            </a:endParaRPr>
          </a:p>
          <a:p>
            <a:pPr marL="0" lvl="0" indent="0" algn="l" rtl="0">
              <a:spcBef>
                <a:spcPts val="0"/>
              </a:spcBef>
              <a:spcAft>
                <a:spcPts val="0"/>
              </a:spcAft>
              <a:buClr>
                <a:schemeClr val="dk1"/>
              </a:buClr>
              <a:buSzPts val="1000"/>
              <a:buFont typeface="Arial"/>
              <a:buNone/>
            </a:pPr>
            <a:r>
              <a:rPr lang="en" sz="1000" b="1">
                <a:solidFill>
                  <a:schemeClr val="dk1"/>
                </a:solidFill>
              </a:rPr>
              <a:t>2018 Sci SOLS</a:t>
            </a:r>
            <a:endParaRPr sz="1000" b="1">
              <a:solidFill>
                <a:schemeClr val="dk1"/>
              </a:solidFill>
            </a:endParaRPr>
          </a:p>
          <a:p>
            <a:pPr marL="0" lvl="0" indent="0" algn="l" rtl="0">
              <a:spcBef>
                <a:spcPts val="0"/>
              </a:spcBef>
              <a:spcAft>
                <a:spcPts val="0"/>
              </a:spcAft>
              <a:buClr>
                <a:schemeClr val="dk1"/>
              </a:buClr>
              <a:buSzPts val="1000"/>
              <a:buFont typeface="Arial"/>
              <a:buNone/>
            </a:pPr>
            <a:r>
              <a:rPr lang="en" sz="1000">
                <a:solidFill>
                  <a:schemeClr val="dk1"/>
                </a:solidFill>
              </a:rPr>
              <a:t>K.10, 1.4, 2.4, 2.5, 2.7</a:t>
            </a:r>
            <a:endParaRPr sz="1000">
              <a:solidFill>
                <a:schemeClr val="dk1"/>
              </a:solidFill>
            </a:endParaRPr>
          </a:p>
        </p:txBody>
      </p:sp>
      <p:sp>
        <p:nvSpPr>
          <p:cNvPr id="418" name="Google Shape;418;p45"/>
          <p:cNvSpPr txBox="1">
            <a:spLocks noGrp="1"/>
          </p:cNvSpPr>
          <p:nvPr>
            <p:ph type="title"/>
          </p:nvPr>
        </p:nvSpPr>
        <p:spPr>
          <a:xfrm>
            <a:off x="300750" y="161800"/>
            <a:ext cx="61131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20726"/>
              <a:buNone/>
            </a:pPr>
            <a:r>
              <a:rPr lang="en"/>
              <a:t>2nd Grade: </a:t>
            </a:r>
            <a:r>
              <a:rPr lang="en" i="1"/>
              <a:t>Trees, Seeds, and Leaves</a:t>
            </a:r>
            <a:endParaRPr sz="2577" i="1"/>
          </a:p>
        </p:txBody>
      </p:sp>
      <p:pic>
        <p:nvPicPr>
          <p:cNvPr id="419" name="Google Shape;419;p45"/>
          <p:cNvPicPr preferRelativeResize="0"/>
          <p:nvPr/>
        </p:nvPicPr>
        <p:blipFill>
          <a:blip r:embed="rId12">
            <a:alphaModFix/>
          </a:blip>
          <a:stretch>
            <a:fillRect/>
          </a:stretch>
        </p:blipFill>
        <p:spPr>
          <a:xfrm>
            <a:off x="300750" y="881225"/>
            <a:ext cx="2273991" cy="2401951"/>
          </a:xfrm>
          <a:prstGeom prst="rect">
            <a:avLst/>
          </a:prstGeom>
          <a:noFill/>
          <a:ln>
            <a:noFill/>
          </a:ln>
        </p:spPr>
      </p:pic>
      <p:pic>
        <p:nvPicPr>
          <p:cNvPr id="420" name="Google Shape;420;p45"/>
          <p:cNvPicPr preferRelativeResize="0"/>
          <p:nvPr/>
        </p:nvPicPr>
        <p:blipFill>
          <a:blip r:embed="rId13">
            <a:alphaModFix/>
          </a:blip>
          <a:stretch>
            <a:fillRect/>
          </a:stretch>
        </p:blipFill>
        <p:spPr>
          <a:xfrm>
            <a:off x="3087850" y="3653140"/>
            <a:ext cx="1215512" cy="1315886"/>
          </a:xfrm>
          <a:prstGeom prst="rect">
            <a:avLst/>
          </a:prstGeom>
          <a:noFill/>
          <a:ln>
            <a:noFill/>
          </a:ln>
        </p:spPr>
      </p:pic>
      <p:pic>
        <p:nvPicPr>
          <p:cNvPr id="421" name="Google Shape;421;p45"/>
          <p:cNvPicPr preferRelativeResize="0"/>
          <p:nvPr/>
        </p:nvPicPr>
        <p:blipFill>
          <a:blip r:embed="rId14">
            <a:alphaModFix/>
          </a:blip>
          <a:stretch>
            <a:fillRect/>
          </a:stretch>
        </p:blipFill>
        <p:spPr>
          <a:xfrm>
            <a:off x="6011200" y="3637475"/>
            <a:ext cx="1326498" cy="131587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46"/>
          <p:cNvSpPr txBox="1"/>
          <p:nvPr/>
        </p:nvSpPr>
        <p:spPr>
          <a:xfrm>
            <a:off x="3275650" y="4091550"/>
            <a:ext cx="2409000" cy="831300"/>
          </a:xfrm>
          <a:prstGeom prst="rect">
            <a:avLst/>
          </a:prstGeom>
          <a:solidFill>
            <a:srgbClr val="CFE2F3"/>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2018 Sci SOLs</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2.8 (plants as resources)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3.6 (soils)</a:t>
            </a:r>
            <a:endParaRPr sz="1400" b="0" i="0" u="none" strike="noStrike" cap="none">
              <a:solidFill>
                <a:srgbClr val="000000"/>
              </a:solidFill>
              <a:latin typeface="Arial"/>
              <a:ea typeface="Arial"/>
              <a:cs typeface="Arial"/>
              <a:sym typeface="Arial"/>
            </a:endParaRPr>
          </a:p>
        </p:txBody>
      </p:sp>
      <p:sp>
        <p:nvSpPr>
          <p:cNvPr id="427" name="Google Shape;427;p46"/>
          <p:cNvSpPr txBox="1"/>
          <p:nvPr/>
        </p:nvSpPr>
        <p:spPr>
          <a:xfrm>
            <a:off x="5871525" y="795475"/>
            <a:ext cx="3000000" cy="1908600"/>
          </a:xfrm>
          <a:prstGeom prst="rect">
            <a:avLst/>
          </a:prstGeom>
          <a:solidFill>
            <a:srgbClr val="F4CCCC"/>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sng" strike="noStrike" cap="none">
                <a:solidFill>
                  <a:srgbClr val="000000"/>
                </a:solidFill>
                <a:latin typeface="Arial"/>
                <a:ea typeface="Arial"/>
                <a:cs typeface="Arial"/>
                <a:sym typeface="Arial"/>
              </a:rPr>
              <a:t>Topics:</a:t>
            </a:r>
            <a:endParaRPr sz="1400" b="0" i="0" u="sng"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Climate/Geography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How humans adjust/adapt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Landforms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Maps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Resources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Different peoples</a:t>
            </a:r>
            <a:endParaRPr sz="1400" b="0" i="0" u="none" strike="noStrike" cap="none">
              <a:solidFill>
                <a:srgbClr val="000000"/>
              </a:solidFill>
              <a:latin typeface="Arial"/>
              <a:ea typeface="Arial"/>
              <a:cs typeface="Arial"/>
              <a:sym typeface="Arial"/>
            </a:endParaRPr>
          </a:p>
        </p:txBody>
      </p:sp>
      <p:sp>
        <p:nvSpPr>
          <p:cNvPr id="428" name="Google Shape;428;p46"/>
          <p:cNvSpPr txBox="1"/>
          <p:nvPr/>
        </p:nvSpPr>
        <p:spPr>
          <a:xfrm>
            <a:off x="3275662" y="795475"/>
            <a:ext cx="2409000" cy="25551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sng" strike="noStrike" cap="none">
                <a:solidFill>
                  <a:srgbClr val="000000"/>
                </a:solidFill>
                <a:latin typeface="Arial"/>
                <a:ea typeface="Arial"/>
                <a:cs typeface="Arial"/>
                <a:sym typeface="Arial"/>
              </a:rPr>
              <a:t>Book description:</a:t>
            </a:r>
            <a:endParaRPr sz="1400" b="0" i="0" u="sng"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Three different landforms (Andes mountains, Rhine Valley, North China Plain), and the cultures who live there, are compared and contrasted via geographic descriptions, photographs, maps, and economic drivers. </a:t>
            </a:r>
            <a:endParaRPr sz="1400" b="0" i="0" u="none" strike="noStrike" cap="none">
              <a:solidFill>
                <a:srgbClr val="000000"/>
              </a:solidFill>
              <a:latin typeface="Arial"/>
              <a:ea typeface="Arial"/>
              <a:cs typeface="Arial"/>
              <a:sym typeface="Arial"/>
            </a:endParaRPr>
          </a:p>
        </p:txBody>
      </p:sp>
      <p:sp>
        <p:nvSpPr>
          <p:cNvPr id="429" name="Google Shape;429;p46"/>
          <p:cNvSpPr txBox="1">
            <a:spLocks noGrp="1"/>
          </p:cNvSpPr>
          <p:nvPr>
            <p:ph type="title"/>
          </p:nvPr>
        </p:nvSpPr>
        <p:spPr>
          <a:xfrm>
            <a:off x="219850" y="1459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20726"/>
              <a:buNone/>
            </a:pPr>
            <a:r>
              <a:rPr lang="en"/>
              <a:t>3rd Grade: </a:t>
            </a:r>
            <a:r>
              <a:rPr lang="en" i="1"/>
              <a:t>Ladders: Mountains, Valleys, and Plains</a:t>
            </a:r>
            <a:endParaRPr sz="2577" i="1"/>
          </a:p>
        </p:txBody>
      </p:sp>
      <p:pic>
        <p:nvPicPr>
          <p:cNvPr id="430" name="Google Shape;430;p46"/>
          <p:cNvPicPr preferRelativeResize="0"/>
          <p:nvPr/>
        </p:nvPicPr>
        <p:blipFill rotWithShape="1">
          <a:blip r:embed="rId3">
            <a:alphaModFix/>
          </a:blip>
          <a:srcRect/>
          <a:stretch/>
        </p:blipFill>
        <p:spPr>
          <a:xfrm>
            <a:off x="219850" y="770501"/>
            <a:ext cx="2868924" cy="4150214"/>
          </a:xfrm>
          <a:prstGeom prst="rect">
            <a:avLst/>
          </a:prstGeom>
          <a:noFill/>
          <a:ln>
            <a:noFill/>
          </a:ln>
        </p:spPr>
      </p:pic>
      <p:sp>
        <p:nvSpPr>
          <p:cNvPr id="431" name="Google Shape;431;p46"/>
          <p:cNvSpPr txBox="1"/>
          <p:nvPr/>
        </p:nvSpPr>
        <p:spPr>
          <a:xfrm>
            <a:off x="5871525" y="2798850"/>
            <a:ext cx="3000000" cy="2124000"/>
          </a:xfrm>
          <a:prstGeom prst="rect">
            <a:avLst/>
          </a:prstGeom>
          <a:solidFill>
            <a:srgbClr val="CFE2F3"/>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Arial"/>
                <a:ea typeface="Arial"/>
                <a:cs typeface="Arial"/>
                <a:sym typeface="Arial"/>
              </a:rPr>
              <a:t>2015 Social Studies SOLs </a:t>
            </a:r>
            <a:endParaRPr sz="18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2.8 (resources: natural, human, capital)</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3.1 (sources, geographic info to understand cultures; charts, graphs people compare and contrast)</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3.8 (diff cultures &amp; their resources)</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3.9 (can’t produce all needed resources; must trade)</a:t>
            </a:r>
            <a:endParaRPr sz="1400" b="0" i="0" u="none" strike="noStrike" cap="none">
              <a:solidFill>
                <a:schemeClr val="dk1"/>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47"/>
          <p:cNvSpPr txBox="1"/>
          <p:nvPr/>
        </p:nvSpPr>
        <p:spPr>
          <a:xfrm>
            <a:off x="2782078" y="2156100"/>
            <a:ext cx="6170400" cy="831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sng" strike="noStrike" cap="none">
                <a:solidFill>
                  <a:schemeClr val="hlink"/>
                </a:solidFill>
                <a:latin typeface="Arial"/>
                <a:ea typeface="Arial"/>
                <a:cs typeface="Arial"/>
                <a:sym typeface="Arial"/>
                <a:hlinkClick r:id="rId3"/>
              </a:rPr>
              <a:t>Suggested paired texts</a:t>
            </a:r>
            <a:r>
              <a:rPr lang="en" sz="1400" b="0" i="0" u="none" strike="noStrike" cap="none">
                <a:solidFill>
                  <a:srgbClr val="000000"/>
                </a:solidFill>
                <a:latin typeface="Arial"/>
                <a:ea typeface="Arial"/>
                <a:cs typeface="Arial"/>
                <a:sym typeface="Arial"/>
              </a:rPr>
              <a:t>: Recommended based on different life experiences and responsibilities.  Theme: how access/use of resources can alter life and land. </a:t>
            </a:r>
            <a:endParaRPr sz="1400" b="0" i="0" u="none" strike="noStrike" cap="none">
              <a:solidFill>
                <a:srgbClr val="000000"/>
              </a:solidFill>
              <a:latin typeface="Arial"/>
              <a:ea typeface="Arial"/>
              <a:cs typeface="Arial"/>
              <a:sym typeface="Arial"/>
            </a:endParaRPr>
          </a:p>
        </p:txBody>
      </p:sp>
      <p:sp>
        <p:nvSpPr>
          <p:cNvPr id="437" name="Google Shape;437;p47"/>
          <p:cNvSpPr txBox="1"/>
          <p:nvPr/>
        </p:nvSpPr>
        <p:spPr>
          <a:xfrm>
            <a:off x="2782150" y="643375"/>
            <a:ext cx="6170400" cy="1545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Activity ideas: </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000"/>
              <a:buFont typeface="Arial"/>
              <a:buNone/>
            </a:pPr>
            <a:r>
              <a:rPr lang="en" sz="1000" b="0" i="0" u="sng" strike="noStrike" cap="none">
                <a:solidFill>
                  <a:srgbClr val="000000"/>
                </a:solidFill>
                <a:latin typeface="Arial"/>
                <a:ea typeface="Arial"/>
                <a:cs typeface="Arial"/>
                <a:sym typeface="Arial"/>
              </a:rPr>
              <a:t>Schoolyard observations </a:t>
            </a:r>
            <a:r>
              <a:rPr lang="en" sz="1000" b="0" i="0" u="none" strike="noStrike" cap="none">
                <a:solidFill>
                  <a:srgbClr val="000000"/>
                </a:solidFill>
                <a:latin typeface="Arial"/>
                <a:ea typeface="Arial"/>
                <a:cs typeface="Arial"/>
                <a:sym typeface="Arial"/>
              </a:rPr>
              <a:t>- What types of landforms are in your schoolyard? Are there other types of landforms you can see in the distance?</a:t>
            </a:r>
            <a:endParaRPr sz="10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rgbClr val="000000"/>
                </a:solidFill>
                <a:latin typeface="Arial"/>
                <a:ea typeface="Arial"/>
                <a:cs typeface="Arial"/>
                <a:sym typeface="Arial"/>
              </a:rPr>
              <a:t>Investigate soil texture &amp; type</a:t>
            </a:r>
            <a:endParaRPr sz="10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rgbClr val="000000"/>
                </a:solidFill>
                <a:latin typeface="Arial"/>
                <a:ea typeface="Arial"/>
                <a:cs typeface="Arial"/>
                <a:sym typeface="Arial"/>
              </a:rPr>
              <a:t>Plants (p 16-17) What types of plants are able to grow in the soil at your school? Trees, shrubs (bushes), grasses, flowers? Draw or create a checklist.</a:t>
            </a:r>
            <a:endParaRPr sz="1000" b="0" i="0" u="none" strike="noStrike" cap="none">
              <a:solidFill>
                <a:srgbClr val="000000"/>
              </a:solidFill>
              <a:latin typeface="Arial"/>
              <a:ea typeface="Arial"/>
              <a:cs typeface="Arial"/>
              <a:sym typeface="Arial"/>
            </a:endParaRPr>
          </a:p>
        </p:txBody>
      </p:sp>
      <p:sp>
        <p:nvSpPr>
          <p:cNvPr id="438" name="Google Shape;438;p47"/>
          <p:cNvSpPr txBox="1"/>
          <p:nvPr/>
        </p:nvSpPr>
        <p:spPr>
          <a:xfrm>
            <a:off x="2831200" y="2869725"/>
            <a:ext cx="19458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1" u="sng" strike="noStrike" cap="none">
                <a:solidFill>
                  <a:schemeClr val="hlink"/>
                </a:solidFill>
                <a:latin typeface="Arial"/>
                <a:ea typeface="Arial"/>
                <a:cs typeface="Arial"/>
                <a:sym typeface="Arial"/>
                <a:hlinkClick r:id="rId4"/>
              </a:rPr>
              <a:t>Carl and the Meaning of Life</a:t>
            </a:r>
            <a:endParaRPr sz="1000" b="0" i="0" u="none" strike="noStrike" cap="none">
              <a:solidFill>
                <a:schemeClr val="dk1"/>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highlight>
                  <a:srgbClr val="FFFFFF"/>
                </a:highlight>
                <a:latin typeface="Arial"/>
                <a:ea typeface="Arial"/>
                <a:cs typeface="Arial"/>
                <a:sym typeface="Arial"/>
              </a:rPr>
              <a:t>2018 Sci SOLs: </a:t>
            </a:r>
            <a:r>
              <a:rPr lang="en" sz="1000" b="0" i="0" u="none" strike="noStrike" cap="none">
                <a:solidFill>
                  <a:schemeClr val="dk1"/>
                </a:solidFill>
                <a:highlight>
                  <a:srgbClr val="FFFFFF"/>
                </a:highlight>
                <a:latin typeface="Arial"/>
                <a:ea typeface="Arial"/>
                <a:cs typeface="Arial"/>
                <a:sym typeface="Arial"/>
              </a:rPr>
              <a:t>K.10, K11, 1.8, 2.5, 2.8, 3.5, 3.6, 3.8)</a:t>
            </a:r>
            <a:endParaRPr sz="1000" b="0" i="0" u="none" strike="noStrike" cap="none">
              <a:solidFill>
                <a:schemeClr val="dk1"/>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Arial"/>
                <a:ea typeface="Arial"/>
                <a:cs typeface="Arial"/>
                <a:sym typeface="Arial"/>
              </a:rPr>
              <a:t>2015 SS SOLs</a:t>
            </a:r>
            <a:r>
              <a:rPr lang="en" sz="1000" b="0" i="0" u="none" strike="noStrike" cap="none">
                <a:solidFill>
                  <a:schemeClr val="dk1"/>
                </a:solidFill>
                <a:highlight>
                  <a:srgbClr val="FFFFFF"/>
                </a:highlight>
                <a:latin typeface="Arial"/>
                <a:ea typeface="Arial"/>
                <a:cs typeface="Arial"/>
                <a:sym typeface="Arial"/>
              </a:rPr>
              <a:t>: 1.10, 2.11, 3.8</a:t>
            </a:r>
            <a:endParaRPr sz="1000" b="0" i="0" u="none" strike="noStrike" cap="none">
              <a:solidFill>
                <a:schemeClr val="dk1"/>
              </a:solidFill>
              <a:highlight>
                <a:srgbClr val="FFFFFF"/>
              </a:highlight>
              <a:latin typeface="Arial"/>
              <a:ea typeface="Arial"/>
              <a:cs typeface="Arial"/>
              <a:sym typeface="Arial"/>
            </a:endParaRPr>
          </a:p>
        </p:txBody>
      </p:sp>
      <p:sp>
        <p:nvSpPr>
          <p:cNvPr id="439" name="Google Shape;439;p47"/>
          <p:cNvSpPr txBox="1">
            <a:spLocks noGrp="1"/>
          </p:cNvSpPr>
          <p:nvPr>
            <p:ph type="title"/>
          </p:nvPr>
        </p:nvSpPr>
        <p:spPr>
          <a:xfrm>
            <a:off x="311700" y="14687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20726"/>
              <a:buNone/>
            </a:pPr>
            <a:r>
              <a:rPr lang="en"/>
              <a:t>3rd Grade: </a:t>
            </a:r>
            <a:r>
              <a:rPr lang="en" i="1"/>
              <a:t>Ladders: Mountains, Valleys, and Plains</a:t>
            </a:r>
            <a:endParaRPr sz="2577" i="1"/>
          </a:p>
        </p:txBody>
      </p:sp>
      <p:pic>
        <p:nvPicPr>
          <p:cNvPr id="440" name="Google Shape;440;p47"/>
          <p:cNvPicPr preferRelativeResize="0"/>
          <p:nvPr/>
        </p:nvPicPr>
        <p:blipFill rotWithShape="1">
          <a:blip r:embed="rId5">
            <a:alphaModFix/>
          </a:blip>
          <a:srcRect/>
          <a:stretch/>
        </p:blipFill>
        <p:spPr>
          <a:xfrm>
            <a:off x="133225" y="846700"/>
            <a:ext cx="2548525" cy="3686751"/>
          </a:xfrm>
          <a:prstGeom prst="rect">
            <a:avLst/>
          </a:prstGeom>
          <a:noFill/>
          <a:ln>
            <a:noFill/>
          </a:ln>
        </p:spPr>
      </p:pic>
      <p:pic>
        <p:nvPicPr>
          <p:cNvPr id="441" name="Google Shape;441;p47"/>
          <p:cNvPicPr preferRelativeResize="0"/>
          <p:nvPr/>
        </p:nvPicPr>
        <p:blipFill rotWithShape="1">
          <a:blip r:embed="rId6">
            <a:alphaModFix/>
          </a:blip>
          <a:srcRect/>
          <a:stretch/>
        </p:blipFill>
        <p:spPr>
          <a:xfrm>
            <a:off x="3224225" y="3611351"/>
            <a:ext cx="1112535" cy="1417701"/>
          </a:xfrm>
          <a:prstGeom prst="rect">
            <a:avLst/>
          </a:prstGeom>
          <a:noFill/>
          <a:ln>
            <a:noFill/>
          </a:ln>
        </p:spPr>
      </p:pic>
      <p:pic>
        <p:nvPicPr>
          <p:cNvPr id="442" name="Google Shape;442;p47"/>
          <p:cNvPicPr preferRelativeResize="0"/>
          <p:nvPr/>
        </p:nvPicPr>
        <p:blipFill rotWithShape="1">
          <a:blip r:embed="rId7">
            <a:alphaModFix/>
          </a:blip>
          <a:srcRect/>
          <a:stretch/>
        </p:blipFill>
        <p:spPr>
          <a:xfrm>
            <a:off x="5018825" y="3746325"/>
            <a:ext cx="1680233" cy="1358925"/>
          </a:xfrm>
          <a:prstGeom prst="rect">
            <a:avLst/>
          </a:prstGeom>
          <a:noFill/>
          <a:ln>
            <a:noFill/>
          </a:ln>
        </p:spPr>
      </p:pic>
      <p:pic>
        <p:nvPicPr>
          <p:cNvPr id="443" name="Google Shape;443;p47"/>
          <p:cNvPicPr preferRelativeResize="0"/>
          <p:nvPr/>
        </p:nvPicPr>
        <p:blipFill rotWithShape="1">
          <a:blip r:embed="rId8">
            <a:alphaModFix/>
          </a:blip>
          <a:srcRect/>
          <a:stretch/>
        </p:blipFill>
        <p:spPr>
          <a:xfrm>
            <a:off x="7412195" y="3611350"/>
            <a:ext cx="1420105" cy="1417700"/>
          </a:xfrm>
          <a:prstGeom prst="rect">
            <a:avLst/>
          </a:prstGeom>
          <a:noFill/>
          <a:ln>
            <a:noFill/>
          </a:ln>
        </p:spPr>
      </p:pic>
      <p:sp>
        <p:nvSpPr>
          <p:cNvPr id="444" name="Google Shape;444;p47"/>
          <p:cNvSpPr txBox="1"/>
          <p:nvPr/>
        </p:nvSpPr>
        <p:spPr>
          <a:xfrm>
            <a:off x="7232300" y="2810950"/>
            <a:ext cx="17799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1" u="sng" strike="noStrike" cap="none">
                <a:solidFill>
                  <a:schemeClr val="hlink"/>
                </a:solidFill>
                <a:latin typeface="Arial"/>
                <a:ea typeface="Arial"/>
                <a:cs typeface="Arial"/>
                <a:sym typeface="Arial"/>
                <a:hlinkClick r:id="rId9"/>
              </a:rPr>
              <a:t>The Water Princess</a:t>
            </a:r>
            <a:endParaRPr sz="10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Arial"/>
                <a:ea typeface="Arial"/>
                <a:cs typeface="Arial"/>
                <a:sym typeface="Arial"/>
              </a:rPr>
              <a:t>2018 Sci SOLs:</a:t>
            </a:r>
            <a:r>
              <a:rPr lang="en" sz="1000" b="0" i="0" u="none" strike="noStrike" cap="none">
                <a:solidFill>
                  <a:schemeClr val="dk1"/>
                </a:solidFill>
                <a:latin typeface="Arial"/>
                <a:ea typeface="Arial"/>
                <a:cs typeface="Arial"/>
                <a:sym typeface="Arial"/>
              </a:rPr>
              <a:t> K.4, K.7, K.11,1.4, 1.8, 3.7, 3.8 </a:t>
            </a:r>
            <a:endParaRPr sz="1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Arial"/>
                <a:ea typeface="Arial"/>
                <a:cs typeface="Arial"/>
                <a:sym typeface="Arial"/>
              </a:rPr>
              <a:t>2015 SS SOLs:</a:t>
            </a:r>
            <a:r>
              <a:rPr lang="en" sz="1000" b="0" i="0" u="none" strike="noStrike" cap="none">
                <a:solidFill>
                  <a:schemeClr val="dk1"/>
                </a:solidFill>
                <a:latin typeface="Arial"/>
                <a:ea typeface="Arial"/>
                <a:cs typeface="Arial"/>
                <a:sym typeface="Arial"/>
              </a:rPr>
              <a:t> 2.8, 3.8</a:t>
            </a:r>
            <a:endParaRPr sz="1000" b="0" i="0" u="none" strike="noStrike" cap="none">
              <a:solidFill>
                <a:srgbClr val="000000"/>
              </a:solidFill>
              <a:latin typeface="Arial"/>
              <a:ea typeface="Arial"/>
              <a:cs typeface="Arial"/>
              <a:sym typeface="Arial"/>
            </a:endParaRPr>
          </a:p>
        </p:txBody>
      </p:sp>
      <p:sp>
        <p:nvSpPr>
          <p:cNvPr id="445" name="Google Shape;445;p47"/>
          <p:cNvSpPr txBox="1"/>
          <p:nvPr/>
        </p:nvSpPr>
        <p:spPr>
          <a:xfrm>
            <a:off x="4879225" y="2717325"/>
            <a:ext cx="1990500" cy="1108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1" u="sng" strike="noStrike" cap="none">
                <a:solidFill>
                  <a:schemeClr val="hlink"/>
                </a:solidFill>
                <a:latin typeface="Arial"/>
                <a:ea typeface="Arial"/>
                <a:cs typeface="Arial"/>
                <a:sym typeface="Arial"/>
                <a:hlinkClick r:id="rId10"/>
              </a:rPr>
              <a:t>Planting the Trees of Kenya: The Story of Wangari Maathai</a:t>
            </a:r>
            <a:endParaRPr sz="10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Arial"/>
                <a:ea typeface="Arial"/>
                <a:cs typeface="Arial"/>
                <a:sym typeface="Arial"/>
              </a:rPr>
              <a:t>2018 Sci SOLs:</a:t>
            </a:r>
            <a:r>
              <a:rPr lang="en" sz="1000" b="0" i="0" u="none" strike="noStrike" cap="none">
                <a:solidFill>
                  <a:schemeClr val="dk1"/>
                </a:solidFill>
                <a:latin typeface="Arial"/>
                <a:ea typeface="Arial"/>
                <a:cs typeface="Arial"/>
                <a:sym typeface="Arial"/>
              </a:rPr>
              <a:t> K.10, K11,1.4, 1.8, 2.5, 2.8, 3.5, 3.6, 3.7, 3.8</a:t>
            </a:r>
            <a:endParaRPr sz="1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Arial"/>
                <a:ea typeface="Arial"/>
                <a:cs typeface="Arial"/>
                <a:sym typeface="Arial"/>
              </a:rPr>
              <a:t>2015 SS SOLs:</a:t>
            </a:r>
            <a:r>
              <a:rPr lang="en" sz="1000" b="0" i="0" u="none" strike="noStrike" cap="none">
                <a:solidFill>
                  <a:schemeClr val="dk1"/>
                </a:solidFill>
                <a:latin typeface="Arial"/>
                <a:ea typeface="Arial"/>
                <a:cs typeface="Arial"/>
                <a:sym typeface="Arial"/>
              </a:rPr>
              <a:t> K.3, 1.10, 2.8, 3.11</a:t>
            </a:r>
            <a:endParaRPr sz="1000" b="0" i="0" u="none" strike="noStrike" cap="non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48"/>
          <p:cNvSpPr txBox="1"/>
          <p:nvPr/>
        </p:nvSpPr>
        <p:spPr>
          <a:xfrm>
            <a:off x="6282675" y="3292425"/>
            <a:ext cx="2409000" cy="1477500"/>
          </a:xfrm>
          <a:prstGeom prst="rect">
            <a:avLst/>
          </a:prstGeom>
          <a:solidFill>
            <a:srgbClr val="CFE2F3"/>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2018 Sci SOLs</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a:t>1.4 (plant life needs)</a:t>
            </a:r>
            <a:endParaRPr/>
          </a:p>
          <a:p>
            <a:pPr marL="0" marR="0" lvl="0" indent="0" algn="l" rtl="0">
              <a:lnSpc>
                <a:spcPct val="100000"/>
              </a:lnSpc>
              <a:spcBef>
                <a:spcPts val="0"/>
              </a:spcBef>
              <a:spcAft>
                <a:spcPts val="0"/>
              </a:spcAft>
              <a:buClr>
                <a:srgbClr val="000000"/>
              </a:buClr>
              <a:buSzPts val="1400"/>
              <a:buFont typeface="Arial"/>
              <a:buNone/>
            </a:pPr>
            <a:r>
              <a:rPr lang="en"/>
              <a:t>1.5 (animal life needs)</a:t>
            </a:r>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2.</a:t>
            </a:r>
            <a:r>
              <a:rPr lang="en"/>
              <a:t>5 (habitats)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3.</a:t>
            </a:r>
            <a:r>
              <a:rPr lang="en"/>
              <a:t>4 (adaptations)</a:t>
            </a:r>
            <a:endParaRPr/>
          </a:p>
          <a:p>
            <a:pPr marL="0" marR="0" lvl="0" indent="0" algn="l" rtl="0">
              <a:lnSpc>
                <a:spcPct val="100000"/>
              </a:lnSpc>
              <a:spcBef>
                <a:spcPts val="0"/>
              </a:spcBef>
              <a:spcAft>
                <a:spcPts val="0"/>
              </a:spcAft>
              <a:buClr>
                <a:srgbClr val="000000"/>
              </a:buClr>
              <a:buSzPts val="1400"/>
              <a:buFont typeface="Arial"/>
              <a:buNone/>
            </a:pPr>
            <a:r>
              <a:rPr lang="en"/>
              <a:t>3.5 (ecological interactions)</a:t>
            </a:r>
            <a:endParaRPr/>
          </a:p>
        </p:txBody>
      </p:sp>
      <p:sp>
        <p:nvSpPr>
          <p:cNvPr id="451" name="Google Shape;451;p48"/>
          <p:cNvSpPr txBox="1"/>
          <p:nvPr/>
        </p:nvSpPr>
        <p:spPr>
          <a:xfrm>
            <a:off x="6282825" y="1176475"/>
            <a:ext cx="2409000" cy="1693200"/>
          </a:xfrm>
          <a:prstGeom prst="rect">
            <a:avLst/>
          </a:prstGeom>
          <a:solidFill>
            <a:srgbClr val="F4CCCC"/>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sng" strike="noStrike" cap="none">
                <a:solidFill>
                  <a:srgbClr val="000000"/>
                </a:solidFill>
                <a:latin typeface="Arial"/>
                <a:ea typeface="Arial"/>
                <a:cs typeface="Arial"/>
                <a:sym typeface="Arial"/>
              </a:rPr>
              <a:t>Topics:</a:t>
            </a:r>
            <a:endParaRPr sz="1400" b="0" i="0" u="sng"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a:t>Adaptations</a:t>
            </a:r>
            <a:endParaRPr/>
          </a:p>
          <a:p>
            <a:pPr marL="457200" marR="0" lvl="0" indent="-317500" algn="l" rtl="0">
              <a:lnSpc>
                <a:spcPct val="100000"/>
              </a:lnSpc>
              <a:spcBef>
                <a:spcPts val="0"/>
              </a:spcBef>
              <a:spcAft>
                <a:spcPts val="0"/>
              </a:spcAft>
              <a:buSzPts val="1400"/>
              <a:buChar char="-"/>
            </a:pPr>
            <a:r>
              <a:rPr lang="en"/>
              <a:t>Camouflage</a:t>
            </a:r>
            <a:endParaRPr/>
          </a:p>
          <a:p>
            <a:pPr marL="457200" marR="0" lvl="0" indent="-317500" algn="l" rtl="0">
              <a:lnSpc>
                <a:spcPct val="100000"/>
              </a:lnSpc>
              <a:spcBef>
                <a:spcPts val="0"/>
              </a:spcBef>
              <a:spcAft>
                <a:spcPts val="0"/>
              </a:spcAft>
              <a:buSzPts val="1400"/>
              <a:buChar char="-"/>
            </a:pPr>
            <a:r>
              <a:rPr lang="en"/>
              <a:t>Mimicry</a:t>
            </a:r>
            <a:endParaRPr/>
          </a:p>
          <a:p>
            <a:pPr marL="0" marR="0" lvl="0" indent="0" algn="l" rtl="0">
              <a:lnSpc>
                <a:spcPct val="100000"/>
              </a:lnSpc>
              <a:spcBef>
                <a:spcPts val="0"/>
              </a:spcBef>
              <a:spcAft>
                <a:spcPts val="0"/>
              </a:spcAft>
              <a:buNone/>
            </a:pPr>
            <a:r>
              <a:rPr lang="en"/>
              <a:t>Life needs</a:t>
            </a:r>
            <a:endParaRPr/>
          </a:p>
          <a:p>
            <a:pPr marL="0" marR="0" lvl="0" indent="0" algn="l" rtl="0">
              <a:lnSpc>
                <a:spcPct val="100000"/>
              </a:lnSpc>
              <a:spcBef>
                <a:spcPts val="0"/>
              </a:spcBef>
              <a:spcAft>
                <a:spcPts val="0"/>
              </a:spcAft>
              <a:buNone/>
            </a:pPr>
            <a:r>
              <a:rPr lang="en"/>
              <a:t>Food chains</a:t>
            </a:r>
            <a:endParaRPr/>
          </a:p>
          <a:p>
            <a:pPr marL="0" marR="0" lvl="0" indent="0" algn="l" rtl="0">
              <a:lnSpc>
                <a:spcPct val="100000"/>
              </a:lnSpc>
              <a:spcBef>
                <a:spcPts val="0"/>
              </a:spcBef>
              <a:spcAft>
                <a:spcPts val="0"/>
              </a:spcAft>
              <a:buNone/>
            </a:pPr>
            <a:r>
              <a:rPr lang="en"/>
              <a:t>Ecological interactions</a:t>
            </a:r>
            <a:endParaRPr/>
          </a:p>
        </p:txBody>
      </p:sp>
      <p:sp>
        <p:nvSpPr>
          <p:cNvPr id="452" name="Google Shape;452;p48"/>
          <p:cNvSpPr txBox="1"/>
          <p:nvPr/>
        </p:nvSpPr>
        <p:spPr>
          <a:xfrm>
            <a:off x="3275649" y="1176475"/>
            <a:ext cx="2703900" cy="36327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sng" strike="noStrike" cap="none">
                <a:solidFill>
                  <a:srgbClr val="000000"/>
                </a:solidFill>
                <a:latin typeface="Arial"/>
                <a:ea typeface="Arial"/>
                <a:cs typeface="Arial"/>
                <a:sym typeface="Arial"/>
              </a:rPr>
              <a:t>Book description:</a:t>
            </a:r>
            <a:endParaRPr sz="1400" b="0" i="0" u="sng"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a:t>Animal adaptations are examined in three chapters: </a:t>
            </a:r>
            <a:endParaRPr/>
          </a:p>
          <a:p>
            <a:pPr marL="0" marR="0" lvl="0" indent="0" algn="l" rtl="0">
              <a:lnSpc>
                <a:spcPct val="100000"/>
              </a:lnSpc>
              <a:spcBef>
                <a:spcPts val="0"/>
              </a:spcBef>
              <a:spcAft>
                <a:spcPts val="0"/>
              </a:spcAft>
              <a:buClr>
                <a:srgbClr val="000000"/>
              </a:buClr>
              <a:buSzPts val="1400"/>
              <a:buFont typeface="Arial"/>
              <a:buNone/>
            </a:pPr>
            <a:endParaRPr/>
          </a:p>
          <a:p>
            <a:pPr marL="171450" marR="0" lvl="0" indent="-203200" algn="l" rtl="0">
              <a:lnSpc>
                <a:spcPct val="100000"/>
              </a:lnSpc>
              <a:spcBef>
                <a:spcPts val="0"/>
              </a:spcBef>
              <a:spcAft>
                <a:spcPts val="0"/>
              </a:spcAft>
              <a:buSzPts val="1400"/>
              <a:buChar char="●"/>
            </a:pPr>
            <a:r>
              <a:rPr lang="en" b="1"/>
              <a:t>Tricks </a:t>
            </a:r>
            <a:r>
              <a:rPr lang="en"/>
              <a:t>covers camouflage, non-toxic animals mimicking toxic animals or predators. </a:t>
            </a:r>
            <a:endParaRPr/>
          </a:p>
          <a:p>
            <a:pPr marL="171450" marR="0" lvl="0" indent="-203200" algn="l" rtl="0">
              <a:lnSpc>
                <a:spcPct val="100000"/>
              </a:lnSpc>
              <a:spcBef>
                <a:spcPts val="0"/>
              </a:spcBef>
              <a:spcAft>
                <a:spcPts val="0"/>
              </a:spcAft>
              <a:buSzPts val="1400"/>
              <a:buChar char="●"/>
            </a:pPr>
            <a:r>
              <a:rPr lang="en" b="1"/>
              <a:t>Traps </a:t>
            </a:r>
            <a:r>
              <a:rPr lang="en"/>
              <a:t>describes carnivorous plants that traps insects and small animals. </a:t>
            </a:r>
            <a:endParaRPr/>
          </a:p>
          <a:p>
            <a:pPr marL="171450" marR="0" lvl="0" indent="-203200" algn="l" rtl="0">
              <a:lnSpc>
                <a:spcPct val="100000"/>
              </a:lnSpc>
              <a:spcBef>
                <a:spcPts val="0"/>
              </a:spcBef>
              <a:spcAft>
                <a:spcPts val="0"/>
              </a:spcAft>
              <a:buSzPts val="1400"/>
              <a:buChar char="●"/>
            </a:pPr>
            <a:r>
              <a:rPr lang="en" b="1"/>
              <a:t>Tools </a:t>
            </a:r>
            <a:r>
              <a:rPr lang="en"/>
              <a:t>highlights animals that use tools to get food.</a:t>
            </a:r>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r>
              <a:rPr lang="en"/>
              <a:t>The back includes a discussion review, and glossary  </a:t>
            </a:r>
            <a:endParaRPr/>
          </a:p>
        </p:txBody>
      </p:sp>
      <p:sp>
        <p:nvSpPr>
          <p:cNvPr id="453" name="Google Shape;453;p48"/>
          <p:cNvSpPr txBox="1">
            <a:spLocks noGrp="1"/>
          </p:cNvSpPr>
          <p:nvPr>
            <p:ph type="title"/>
          </p:nvPr>
        </p:nvSpPr>
        <p:spPr>
          <a:xfrm>
            <a:off x="219850" y="1459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20726"/>
              <a:buNone/>
            </a:pPr>
            <a:r>
              <a:rPr lang="en"/>
              <a:t>3rd Grade: </a:t>
            </a:r>
            <a:r>
              <a:rPr lang="en" i="1"/>
              <a:t>Tricks, Traps, and Tools</a:t>
            </a:r>
            <a:endParaRPr sz="2577" i="1"/>
          </a:p>
        </p:txBody>
      </p:sp>
      <p:pic>
        <p:nvPicPr>
          <p:cNvPr id="454" name="Google Shape;454;p48"/>
          <p:cNvPicPr preferRelativeResize="0"/>
          <p:nvPr/>
        </p:nvPicPr>
        <p:blipFill>
          <a:blip r:embed="rId3">
            <a:alphaModFix/>
          </a:blip>
          <a:stretch>
            <a:fillRect/>
          </a:stretch>
        </p:blipFill>
        <p:spPr>
          <a:xfrm>
            <a:off x="152400" y="794800"/>
            <a:ext cx="2923941" cy="412009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49"/>
          <p:cNvSpPr txBox="1"/>
          <p:nvPr/>
        </p:nvSpPr>
        <p:spPr>
          <a:xfrm>
            <a:off x="6843900" y="233125"/>
            <a:ext cx="21417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0" i="0" u="sng" strike="noStrike" cap="none">
                <a:solidFill>
                  <a:schemeClr val="hlink"/>
                </a:solidFill>
                <a:latin typeface="Arial"/>
                <a:ea typeface="Arial"/>
                <a:cs typeface="Arial"/>
                <a:sym typeface="Arial"/>
                <a:hlinkClick r:id="rId3"/>
              </a:rPr>
              <a:t>Suggested paired texts</a:t>
            </a: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60" name="Google Shape;460;p49"/>
          <p:cNvSpPr txBox="1"/>
          <p:nvPr/>
        </p:nvSpPr>
        <p:spPr>
          <a:xfrm>
            <a:off x="2150113" y="667775"/>
            <a:ext cx="4807500" cy="4284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Activity ideas: </a:t>
            </a:r>
            <a:endParaRPr sz="1000"/>
          </a:p>
          <a:p>
            <a:pPr marL="0" lvl="0" indent="0" algn="l" rtl="0">
              <a:lnSpc>
                <a:spcPct val="115000"/>
              </a:lnSpc>
              <a:spcBef>
                <a:spcPts val="1000"/>
              </a:spcBef>
              <a:spcAft>
                <a:spcPts val="0"/>
              </a:spcAft>
              <a:buNone/>
            </a:pPr>
            <a:r>
              <a:rPr lang="en" sz="1000"/>
              <a:t>Animal camouflage: look for evidence of an animal blending into their habitat. On the ground, in a plant/tree, in the sky, etc. Describe/draw what you see. Is it camouflaged by color, by shape, by texture...</a:t>
            </a:r>
            <a:endParaRPr sz="1000"/>
          </a:p>
          <a:p>
            <a:pPr marL="0" lvl="0" indent="0" algn="l" rtl="0">
              <a:lnSpc>
                <a:spcPct val="115000"/>
              </a:lnSpc>
              <a:spcBef>
                <a:spcPts val="1000"/>
              </a:spcBef>
              <a:spcAft>
                <a:spcPts val="0"/>
              </a:spcAft>
              <a:buNone/>
            </a:pPr>
            <a:r>
              <a:rPr lang="en" sz="1000"/>
              <a:t>Insects program - adaptation artistry, birds and worms (PLT or Fly Wild?)</a:t>
            </a:r>
            <a:endParaRPr sz="1000"/>
          </a:p>
          <a:p>
            <a:pPr marL="0" lvl="0" indent="0" algn="l" rtl="0">
              <a:lnSpc>
                <a:spcPct val="115000"/>
              </a:lnSpc>
              <a:spcBef>
                <a:spcPts val="1000"/>
              </a:spcBef>
              <a:spcAft>
                <a:spcPts val="0"/>
              </a:spcAft>
              <a:buNone/>
            </a:pPr>
            <a:r>
              <a:rPr lang="en" sz="1000"/>
              <a:t>Observe an animal (insect/bird). What is it doing? Does it blend in or stick out? Record your observations for additional research inside.</a:t>
            </a:r>
            <a:endParaRPr sz="1000"/>
          </a:p>
          <a:p>
            <a:pPr marL="0" lvl="0" indent="0" algn="l" rtl="0">
              <a:lnSpc>
                <a:spcPct val="115000"/>
              </a:lnSpc>
              <a:spcBef>
                <a:spcPts val="1000"/>
              </a:spcBef>
              <a:spcAft>
                <a:spcPts val="0"/>
              </a:spcAft>
              <a:buNone/>
            </a:pPr>
            <a:r>
              <a:rPr lang="en" sz="1000"/>
              <a:t>Tools from nature. Have a bin of natural items such as rocks, twigs, moss. Challenge student to create a tool from one or more of these natural items to accomplish a specific task (se p 16-23)</a:t>
            </a:r>
            <a:endParaRPr sz="1000"/>
          </a:p>
          <a:p>
            <a:pPr marL="0" lvl="0" indent="0" algn="l" rtl="0">
              <a:lnSpc>
                <a:spcPct val="115000"/>
              </a:lnSpc>
              <a:spcBef>
                <a:spcPts val="1000"/>
              </a:spcBef>
              <a:spcAft>
                <a:spcPts val="0"/>
              </a:spcAft>
              <a:buNone/>
            </a:pPr>
            <a:r>
              <a:rPr lang="en" sz="1000" u="sng">
                <a:solidFill>
                  <a:schemeClr val="accent5"/>
                </a:solidFill>
                <a:hlinkClick r:id="rId4">
                  <a:extLst>
                    <a:ext uri="{A12FA001-AC4F-418D-AE19-62706E023703}">
                      <ahyp:hlinkClr xmlns:ahyp="http://schemas.microsoft.com/office/drawing/2018/hyperlinkcolor" val="tx"/>
                    </a:ext>
                  </a:extLst>
                </a:hlinkClick>
              </a:rPr>
              <a:t>Project WILD</a:t>
            </a:r>
            <a:r>
              <a:rPr lang="en" sz="1000" i="1" u="sng">
                <a:solidFill>
                  <a:schemeClr val="accent5"/>
                </a:solidFill>
                <a:hlinkClick r:id="rId4">
                  <a:extLst>
                    <a:ext uri="{A12FA001-AC4F-418D-AE19-62706E023703}">
                      <ahyp:hlinkClr xmlns:ahyp="http://schemas.microsoft.com/office/drawing/2018/hyperlinkcolor" val="tx"/>
                    </a:ext>
                  </a:extLst>
                </a:hlinkClick>
              </a:rPr>
              <a:t>: Color Crazy</a:t>
            </a:r>
            <a:r>
              <a:rPr lang="en" sz="1000">
                <a:solidFill>
                  <a:schemeClr val="dk1"/>
                </a:solidFill>
              </a:rPr>
              <a:t> - </a:t>
            </a:r>
            <a:r>
              <a:rPr lang="en" sz="1000">
                <a:solidFill>
                  <a:schemeClr val="dk1"/>
                </a:solidFill>
                <a:highlight>
                  <a:schemeClr val="lt1"/>
                </a:highlight>
              </a:rPr>
              <a:t>Create representations of wild animals designed to visually blend into or stand out in their habitats, then discuss coloration as an adaptation for survival.</a:t>
            </a:r>
            <a:endParaRPr sz="1000"/>
          </a:p>
          <a:p>
            <a:pPr marL="0" lvl="0" indent="0" algn="l" rtl="0">
              <a:lnSpc>
                <a:spcPct val="115000"/>
              </a:lnSpc>
              <a:spcBef>
                <a:spcPts val="1000"/>
              </a:spcBef>
              <a:spcAft>
                <a:spcPts val="0"/>
              </a:spcAft>
              <a:buNone/>
            </a:pPr>
            <a:r>
              <a:rPr lang="en" sz="1000" u="sng">
                <a:solidFill>
                  <a:schemeClr val="hlink"/>
                </a:solidFill>
                <a:hlinkClick r:id="rId5"/>
              </a:rPr>
              <a:t>Project WILD:</a:t>
            </a:r>
            <a:r>
              <a:rPr lang="en" sz="1000" i="1" u="sng">
                <a:solidFill>
                  <a:schemeClr val="hlink"/>
                </a:solidFill>
                <a:hlinkClick r:id="rId5"/>
              </a:rPr>
              <a:t> Which Niche</a:t>
            </a:r>
            <a:r>
              <a:rPr lang="en" sz="1000"/>
              <a:t> - </a:t>
            </a:r>
            <a:r>
              <a:rPr lang="en" sz="1000">
                <a:highlight>
                  <a:srgbClr val="FFFFFF"/>
                </a:highlight>
              </a:rPr>
              <a:t>Read ecosystem cards to identify and compare species' niches; then go outside to make observations of wildlife and various niches they fill.</a:t>
            </a:r>
            <a:endParaRPr sz="1000"/>
          </a:p>
          <a:p>
            <a:pPr marL="0" lvl="0" indent="0" algn="l" rtl="0">
              <a:lnSpc>
                <a:spcPct val="115000"/>
              </a:lnSpc>
              <a:spcBef>
                <a:spcPts val="1000"/>
              </a:spcBef>
              <a:spcAft>
                <a:spcPts val="0"/>
              </a:spcAft>
              <a:buNone/>
            </a:pPr>
            <a:r>
              <a:rPr lang="en" sz="1000" u="sng">
                <a:solidFill>
                  <a:schemeClr val="hlink"/>
                </a:solidFill>
                <a:hlinkClick r:id="rId6"/>
              </a:rPr>
              <a:t>Project WILD: </a:t>
            </a:r>
            <a:r>
              <a:rPr lang="en" sz="1000" i="1" u="sng">
                <a:solidFill>
                  <a:schemeClr val="hlink"/>
                </a:solidFill>
                <a:hlinkClick r:id="rId6"/>
              </a:rPr>
              <a:t>Surprise Terrarium</a:t>
            </a:r>
            <a:r>
              <a:rPr lang="en" sz="1000"/>
              <a:t> - </a:t>
            </a:r>
            <a:r>
              <a:rPr lang="en" sz="1000">
                <a:highlight>
                  <a:srgbClr val="FFFFFF"/>
                </a:highlight>
              </a:rPr>
              <a:t>Make observations of live animals to learn about camouflage and adaptations that help animals survive.</a:t>
            </a:r>
            <a:endParaRPr sz="1000" u="sng"/>
          </a:p>
        </p:txBody>
      </p:sp>
      <p:sp>
        <p:nvSpPr>
          <p:cNvPr id="461" name="Google Shape;461;p49"/>
          <p:cNvSpPr txBox="1">
            <a:spLocks noGrp="1"/>
          </p:cNvSpPr>
          <p:nvPr>
            <p:ph type="title"/>
          </p:nvPr>
        </p:nvSpPr>
        <p:spPr>
          <a:xfrm>
            <a:off x="311700" y="146875"/>
            <a:ext cx="66459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20726"/>
              <a:buNone/>
            </a:pPr>
            <a:r>
              <a:rPr lang="en"/>
              <a:t>3rd Grade: </a:t>
            </a:r>
            <a:r>
              <a:rPr lang="en" i="1"/>
              <a:t>Ladders: Tricks, Traps, and Tools</a:t>
            </a:r>
            <a:endParaRPr sz="2577" i="1"/>
          </a:p>
        </p:txBody>
      </p:sp>
      <p:pic>
        <p:nvPicPr>
          <p:cNvPr id="462" name="Google Shape;462;p49"/>
          <p:cNvPicPr preferRelativeResize="0"/>
          <p:nvPr/>
        </p:nvPicPr>
        <p:blipFill>
          <a:blip r:embed="rId7">
            <a:alphaModFix/>
          </a:blip>
          <a:stretch>
            <a:fillRect/>
          </a:stretch>
        </p:blipFill>
        <p:spPr>
          <a:xfrm>
            <a:off x="152400" y="871000"/>
            <a:ext cx="1939651" cy="2733150"/>
          </a:xfrm>
          <a:prstGeom prst="rect">
            <a:avLst/>
          </a:prstGeom>
          <a:noFill/>
          <a:ln>
            <a:noFill/>
          </a:ln>
        </p:spPr>
      </p:pic>
      <p:pic>
        <p:nvPicPr>
          <p:cNvPr id="463" name="Google Shape;463;p49"/>
          <p:cNvPicPr preferRelativeResize="0"/>
          <p:nvPr/>
        </p:nvPicPr>
        <p:blipFill>
          <a:blip r:embed="rId8">
            <a:alphaModFix/>
          </a:blip>
          <a:stretch>
            <a:fillRect/>
          </a:stretch>
        </p:blipFill>
        <p:spPr>
          <a:xfrm>
            <a:off x="7282588" y="719587"/>
            <a:ext cx="1134775" cy="1471975"/>
          </a:xfrm>
          <a:prstGeom prst="rect">
            <a:avLst/>
          </a:prstGeom>
          <a:noFill/>
          <a:ln>
            <a:noFill/>
          </a:ln>
        </p:spPr>
      </p:pic>
      <p:sp>
        <p:nvSpPr>
          <p:cNvPr id="464" name="Google Shape;464;p49"/>
          <p:cNvSpPr txBox="1"/>
          <p:nvPr/>
        </p:nvSpPr>
        <p:spPr>
          <a:xfrm>
            <a:off x="7168950" y="2277800"/>
            <a:ext cx="13392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i="1" u="sng">
                <a:solidFill>
                  <a:schemeClr val="accent5"/>
                </a:solidFill>
                <a:hlinkClick r:id="rId9">
                  <a:extLst>
                    <a:ext uri="{A12FA001-AC4F-418D-AE19-62706E023703}">
                      <ahyp:hlinkClr xmlns:ahyp="http://schemas.microsoft.com/office/drawing/2018/hyperlinkcolor" val="tx"/>
                    </a:ext>
                  </a:extLst>
                </a:hlinkClick>
              </a:rPr>
              <a:t>Beaks!</a:t>
            </a:r>
            <a:r>
              <a:rPr lang="en" sz="1000" i="1">
                <a:solidFill>
                  <a:schemeClr val="dk1"/>
                </a:solidFill>
              </a:rPr>
              <a:t>  </a:t>
            </a:r>
            <a:r>
              <a:rPr lang="en" sz="1000" b="1">
                <a:solidFill>
                  <a:schemeClr val="dk1"/>
                </a:solidFill>
              </a:rPr>
              <a:t>2018 Sci SOLs:</a:t>
            </a:r>
            <a:r>
              <a:rPr lang="en" sz="1000">
                <a:solidFill>
                  <a:schemeClr val="dk1"/>
                </a:solidFill>
              </a:rPr>
              <a:t> 1.5, 2.5, 3.4 </a:t>
            </a:r>
            <a:endParaRPr sz="1000" i="1">
              <a:solidFill>
                <a:schemeClr val="dk1"/>
              </a:solidFill>
            </a:endParaRPr>
          </a:p>
        </p:txBody>
      </p:sp>
      <p:pic>
        <p:nvPicPr>
          <p:cNvPr id="465" name="Google Shape;465;p49"/>
          <p:cNvPicPr preferRelativeResize="0"/>
          <p:nvPr/>
        </p:nvPicPr>
        <p:blipFill>
          <a:blip r:embed="rId10">
            <a:alphaModFix/>
          </a:blip>
          <a:stretch>
            <a:fillRect/>
          </a:stretch>
        </p:blipFill>
        <p:spPr>
          <a:xfrm>
            <a:off x="7316550" y="2770400"/>
            <a:ext cx="1134750" cy="1396125"/>
          </a:xfrm>
          <a:prstGeom prst="rect">
            <a:avLst/>
          </a:prstGeom>
          <a:noFill/>
          <a:ln>
            <a:noFill/>
          </a:ln>
        </p:spPr>
      </p:pic>
      <p:sp>
        <p:nvSpPr>
          <p:cNvPr id="466" name="Google Shape;466;p49"/>
          <p:cNvSpPr txBox="1"/>
          <p:nvPr/>
        </p:nvSpPr>
        <p:spPr>
          <a:xfrm>
            <a:off x="7124100" y="4305575"/>
            <a:ext cx="18615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i="1" u="sng">
                <a:solidFill>
                  <a:schemeClr val="accent5"/>
                </a:solidFill>
                <a:hlinkClick r:id="rId11">
                  <a:extLst>
                    <a:ext uri="{A12FA001-AC4F-418D-AE19-62706E023703}">
                      <ahyp:hlinkClr xmlns:ahyp="http://schemas.microsoft.com/office/drawing/2018/hyperlinkcolor" val="tx"/>
                    </a:ext>
                  </a:extLst>
                </a:hlinkClick>
              </a:rPr>
              <a:t>Paddle Perch Climb: Bird Feet are Neat</a:t>
            </a:r>
            <a:r>
              <a:rPr lang="en" sz="1000"/>
              <a:t> </a:t>
            </a:r>
            <a:r>
              <a:rPr lang="en" sz="1000" b="1">
                <a:solidFill>
                  <a:schemeClr val="dk1"/>
                </a:solidFill>
              </a:rPr>
              <a:t>2018 Sci SOLs:</a:t>
            </a:r>
            <a:r>
              <a:rPr lang="en" sz="1000">
                <a:solidFill>
                  <a:schemeClr val="dk1"/>
                </a:solidFill>
              </a:rPr>
              <a:t> 1.5, 2.5, 3.4, 3.5</a:t>
            </a:r>
            <a:endParaRPr sz="10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50"/>
          <p:cNvSpPr txBox="1"/>
          <p:nvPr/>
        </p:nvSpPr>
        <p:spPr>
          <a:xfrm>
            <a:off x="6266825" y="1204950"/>
            <a:ext cx="2662500" cy="2124000"/>
          </a:xfrm>
          <a:prstGeom prst="rect">
            <a:avLst/>
          </a:prstGeom>
          <a:solidFill>
            <a:srgbClr val="CFE2F3"/>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2018 Sci SOLs</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a:t>2.2 (forces/magnetism)</a:t>
            </a:r>
            <a:endParaRPr/>
          </a:p>
          <a:p>
            <a:pPr marL="0" marR="0" lvl="0" indent="0" algn="l" rtl="0">
              <a:lnSpc>
                <a:spcPct val="100000"/>
              </a:lnSpc>
              <a:spcBef>
                <a:spcPts val="0"/>
              </a:spcBef>
              <a:spcAft>
                <a:spcPts val="0"/>
              </a:spcAft>
              <a:buClr>
                <a:srgbClr val="000000"/>
              </a:buClr>
              <a:buSzPts val="1400"/>
              <a:buFont typeface="Arial"/>
              <a:buNone/>
            </a:pPr>
            <a:r>
              <a:rPr lang="en" b="1"/>
              <a:t>2015 S. S. SOLs</a:t>
            </a:r>
            <a:endParaRPr/>
          </a:p>
          <a:p>
            <a:pPr marL="0" marR="0" lvl="0" indent="0" algn="l" rtl="0">
              <a:lnSpc>
                <a:spcPct val="100000"/>
              </a:lnSpc>
              <a:spcBef>
                <a:spcPts val="0"/>
              </a:spcBef>
              <a:spcAft>
                <a:spcPts val="0"/>
              </a:spcAft>
              <a:buClr>
                <a:srgbClr val="000000"/>
              </a:buClr>
              <a:buSzPts val="1400"/>
              <a:buFont typeface="Arial"/>
              <a:buNone/>
            </a:pPr>
            <a:r>
              <a:rPr lang="en"/>
              <a:t>3.1 (artifacts and sources, summarizing points and evidence, explain connections across time and place), 3.8 (different cultures and resources)</a:t>
            </a:r>
            <a:endParaRPr/>
          </a:p>
        </p:txBody>
      </p:sp>
      <p:sp>
        <p:nvSpPr>
          <p:cNvPr id="472" name="Google Shape;472;p50"/>
          <p:cNvSpPr txBox="1"/>
          <p:nvPr/>
        </p:nvSpPr>
        <p:spPr>
          <a:xfrm>
            <a:off x="6266825" y="236850"/>
            <a:ext cx="2703900" cy="831300"/>
          </a:xfrm>
          <a:prstGeom prst="rect">
            <a:avLst/>
          </a:prstGeom>
          <a:solidFill>
            <a:srgbClr val="F4CCCC"/>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sng" strike="noStrike" cap="none">
                <a:solidFill>
                  <a:srgbClr val="000000"/>
                </a:solidFill>
                <a:latin typeface="Arial"/>
                <a:ea typeface="Arial"/>
                <a:cs typeface="Arial"/>
                <a:sym typeface="Arial"/>
              </a:rPr>
              <a:t>Topics:</a:t>
            </a:r>
            <a:endParaRPr sz="1400" b="0" i="0" u="sng"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
              <a:t>Inferences, archaeology, magnetics, minerals, properties</a:t>
            </a:r>
            <a:endParaRPr/>
          </a:p>
        </p:txBody>
      </p:sp>
      <p:sp>
        <p:nvSpPr>
          <p:cNvPr id="473" name="Google Shape;473;p50"/>
          <p:cNvSpPr txBox="1"/>
          <p:nvPr/>
        </p:nvSpPr>
        <p:spPr>
          <a:xfrm>
            <a:off x="3108725" y="566200"/>
            <a:ext cx="2992200" cy="23859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100" b="0" i="0" u="sng" strike="noStrike" cap="none">
                <a:solidFill>
                  <a:srgbClr val="000000"/>
                </a:solidFill>
                <a:latin typeface="Arial"/>
                <a:ea typeface="Arial"/>
                <a:cs typeface="Arial"/>
                <a:sym typeface="Arial"/>
              </a:rPr>
              <a:t>Book description:</a:t>
            </a:r>
            <a:endParaRPr sz="1100" b="0" i="0" u="sng"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 sz="1100"/>
              <a:t>This non-fiction book highlights three methods of uncovering “treasure”. The first is a hobbyist metal detector who uncovered a remarkable find and turned it over to archaeologists. The second a marine archaeologist using sediment to understand an ancient tsunami. The third an array of gem miners. </a:t>
            </a:r>
            <a:endParaRPr sz="1100"/>
          </a:p>
          <a:p>
            <a:pPr marL="0" marR="0" lvl="0" indent="0" algn="l" rtl="0">
              <a:lnSpc>
                <a:spcPct val="100000"/>
              </a:lnSpc>
              <a:spcBef>
                <a:spcPts val="0"/>
              </a:spcBef>
              <a:spcAft>
                <a:spcPts val="0"/>
              </a:spcAft>
              <a:buNone/>
            </a:pPr>
            <a:endParaRPr sz="1100"/>
          </a:p>
          <a:p>
            <a:pPr marL="0" marR="0" lvl="0" indent="0" algn="l" rtl="0">
              <a:lnSpc>
                <a:spcPct val="100000"/>
              </a:lnSpc>
              <a:spcBef>
                <a:spcPts val="0"/>
              </a:spcBef>
              <a:spcAft>
                <a:spcPts val="0"/>
              </a:spcAft>
              <a:buNone/>
            </a:pPr>
            <a:r>
              <a:rPr lang="en" sz="1100"/>
              <a:t>The back includes a discussion review, and glossary  </a:t>
            </a:r>
            <a:endParaRPr sz="1100"/>
          </a:p>
        </p:txBody>
      </p:sp>
      <p:sp>
        <p:nvSpPr>
          <p:cNvPr id="474" name="Google Shape;474;p50"/>
          <p:cNvSpPr txBox="1">
            <a:spLocks noGrp="1"/>
          </p:cNvSpPr>
          <p:nvPr>
            <p:ph type="title"/>
          </p:nvPr>
        </p:nvSpPr>
        <p:spPr>
          <a:xfrm>
            <a:off x="219850" y="-827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20726"/>
              <a:buNone/>
            </a:pPr>
            <a:r>
              <a:rPr lang="en"/>
              <a:t>3rd Grade: </a:t>
            </a:r>
            <a:r>
              <a:rPr lang="en" i="1"/>
              <a:t>Hidden Discoveries</a:t>
            </a:r>
            <a:endParaRPr sz="2577" i="1"/>
          </a:p>
        </p:txBody>
      </p:sp>
      <p:pic>
        <p:nvPicPr>
          <p:cNvPr id="475" name="Google Shape;475;p50"/>
          <p:cNvPicPr preferRelativeResize="0"/>
          <p:nvPr/>
        </p:nvPicPr>
        <p:blipFill>
          <a:blip r:embed="rId3">
            <a:alphaModFix/>
          </a:blip>
          <a:stretch>
            <a:fillRect/>
          </a:stretch>
        </p:blipFill>
        <p:spPr>
          <a:xfrm>
            <a:off x="166550" y="593825"/>
            <a:ext cx="2860350" cy="4244875"/>
          </a:xfrm>
          <a:prstGeom prst="rect">
            <a:avLst/>
          </a:prstGeom>
          <a:noFill/>
          <a:ln>
            <a:noFill/>
          </a:ln>
        </p:spPr>
      </p:pic>
      <p:sp>
        <p:nvSpPr>
          <p:cNvPr id="476" name="Google Shape;476;p50"/>
          <p:cNvSpPr txBox="1"/>
          <p:nvPr/>
        </p:nvSpPr>
        <p:spPr>
          <a:xfrm>
            <a:off x="3108726" y="3104500"/>
            <a:ext cx="5765400" cy="1846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Activity ideas: </a:t>
            </a:r>
            <a:endParaRPr sz="1000"/>
          </a:p>
          <a:p>
            <a:pPr marL="0" lvl="0" indent="0" algn="l" rtl="0">
              <a:lnSpc>
                <a:spcPct val="115000"/>
              </a:lnSpc>
              <a:spcBef>
                <a:spcPts val="0"/>
              </a:spcBef>
              <a:spcAft>
                <a:spcPts val="0"/>
              </a:spcAft>
              <a:buNone/>
            </a:pPr>
            <a:r>
              <a:rPr lang="en" sz="1000"/>
              <a:t>Connect with the </a:t>
            </a:r>
            <a:r>
              <a:rPr lang="en" sz="1000" u="sng">
                <a:solidFill>
                  <a:schemeClr val="hlink"/>
                </a:solidFill>
                <a:hlinkClick r:id="rId4"/>
              </a:rPr>
              <a:t>Clarke County Historical Association</a:t>
            </a:r>
            <a:r>
              <a:rPr lang="en" sz="1000"/>
              <a:t> - for example, they’ve been creating seasonal </a:t>
            </a:r>
            <a:r>
              <a:rPr lang="en" sz="1000" u="sng">
                <a:solidFill>
                  <a:schemeClr val="hlink"/>
                </a:solidFill>
                <a:hlinkClick r:id="rId5"/>
              </a:rPr>
              <a:t>activity boxes</a:t>
            </a:r>
            <a:r>
              <a:rPr lang="en" sz="1000"/>
              <a:t>!</a:t>
            </a:r>
            <a:endParaRPr sz="1000"/>
          </a:p>
          <a:p>
            <a:pPr marL="0" lvl="0" indent="0" algn="l" rtl="0">
              <a:lnSpc>
                <a:spcPct val="115000"/>
              </a:lnSpc>
              <a:spcBef>
                <a:spcPts val="0"/>
              </a:spcBef>
              <a:spcAft>
                <a:spcPts val="0"/>
              </a:spcAft>
              <a:buNone/>
            </a:pPr>
            <a:endParaRPr sz="800"/>
          </a:p>
          <a:p>
            <a:pPr marL="0" lvl="0" indent="0" algn="l" rtl="0">
              <a:lnSpc>
                <a:spcPct val="115000"/>
              </a:lnSpc>
              <a:spcBef>
                <a:spcPts val="0"/>
              </a:spcBef>
              <a:spcAft>
                <a:spcPts val="0"/>
              </a:spcAft>
              <a:buNone/>
            </a:pPr>
            <a:r>
              <a:rPr lang="en" sz="1000"/>
              <a:t>Be an archaeologist/landscape historian! Does the schoolyard have any clues about the past? Maybe not from hundred of years ago, but 20?</a:t>
            </a:r>
            <a:endParaRPr sz="1000"/>
          </a:p>
          <a:p>
            <a:pPr marL="0" lvl="0" indent="0" algn="l" rtl="0">
              <a:lnSpc>
                <a:spcPct val="115000"/>
              </a:lnSpc>
              <a:spcBef>
                <a:spcPts val="0"/>
              </a:spcBef>
              <a:spcAft>
                <a:spcPts val="0"/>
              </a:spcAft>
              <a:buNone/>
            </a:pPr>
            <a:endParaRPr sz="800"/>
          </a:p>
          <a:p>
            <a:pPr marL="0" lvl="0" indent="0" algn="l" rtl="0">
              <a:lnSpc>
                <a:spcPct val="115000"/>
              </a:lnSpc>
              <a:spcBef>
                <a:spcPts val="0"/>
              </a:spcBef>
              <a:spcAft>
                <a:spcPts val="0"/>
              </a:spcAft>
              <a:buNone/>
            </a:pPr>
            <a:r>
              <a:rPr lang="en" sz="1000"/>
              <a:t>Search for rocks/minerals in the schoolyard, compare and sort.</a:t>
            </a:r>
            <a:endParaRPr sz="1000"/>
          </a:p>
          <a:p>
            <a:pPr marL="0" lvl="0" indent="0" algn="l" rtl="0">
              <a:lnSpc>
                <a:spcPct val="115000"/>
              </a:lnSpc>
              <a:spcBef>
                <a:spcPts val="0"/>
              </a:spcBef>
              <a:spcAft>
                <a:spcPts val="0"/>
              </a:spcAft>
              <a:buNone/>
            </a:pPr>
            <a:endParaRPr sz="700"/>
          </a:p>
          <a:p>
            <a:pPr marL="0" lvl="0" indent="0" algn="l" rtl="0">
              <a:lnSpc>
                <a:spcPct val="115000"/>
              </a:lnSpc>
              <a:spcBef>
                <a:spcPts val="0"/>
              </a:spcBef>
              <a:spcAft>
                <a:spcPts val="0"/>
              </a:spcAft>
              <a:buNone/>
            </a:pPr>
            <a:r>
              <a:rPr lang="en" sz="1000"/>
              <a:t>Project WILD - </a:t>
            </a:r>
            <a:r>
              <a:rPr lang="en" sz="1000" i="1"/>
              <a:t>Scavenger Hunt</a:t>
            </a:r>
            <a:endParaRPr sz="10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6"/>
          <p:cNvSpPr txBox="1">
            <a:spLocks noGrp="1"/>
          </p:cNvSpPr>
          <p:nvPr>
            <p:ph type="ctrTitle"/>
          </p:nvPr>
        </p:nvSpPr>
        <p:spPr>
          <a:xfrm>
            <a:off x="238225" y="37350"/>
            <a:ext cx="8520600" cy="858300"/>
          </a:xfrm>
          <a:prstGeom prst="rect">
            <a:avLst/>
          </a:prstGeom>
          <a:noFill/>
          <a:ln>
            <a:noFill/>
          </a:ln>
        </p:spPr>
        <p:txBody>
          <a:bodyPr spcFirstLastPara="1" wrap="square" lIns="91425" tIns="91425" rIns="91425" bIns="91425" anchor="b" anchorCtr="0">
            <a:normAutofit fontScale="90000"/>
          </a:bodyPr>
          <a:lstStyle/>
          <a:p>
            <a:pPr marL="0" lvl="0" indent="0" algn="ctr" rtl="0">
              <a:lnSpc>
                <a:spcPct val="100000"/>
              </a:lnSpc>
              <a:spcBef>
                <a:spcPts val="0"/>
              </a:spcBef>
              <a:spcAft>
                <a:spcPts val="0"/>
              </a:spcAft>
              <a:buSzPct val="111111"/>
              <a:buNone/>
            </a:pPr>
            <a:r>
              <a:rPr lang="en"/>
              <a:t>Overall Activity Inspirations</a:t>
            </a:r>
            <a:endParaRPr/>
          </a:p>
        </p:txBody>
      </p:sp>
      <p:sp>
        <p:nvSpPr>
          <p:cNvPr id="73" name="Google Shape;73;p16"/>
          <p:cNvSpPr txBox="1">
            <a:spLocks noGrp="1"/>
          </p:cNvSpPr>
          <p:nvPr>
            <p:ph type="subTitle" idx="1"/>
          </p:nvPr>
        </p:nvSpPr>
        <p:spPr>
          <a:xfrm>
            <a:off x="366825" y="895650"/>
            <a:ext cx="8520600" cy="792600"/>
          </a:xfrm>
          <a:prstGeom prst="rect">
            <a:avLst/>
          </a:prstGeom>
          <a:noFill/>
          <a:ln>
            <a:noFill/>
          </a:ln>
        </p:spPr>
        <p:txBody>
          <a:bodyPr spcFirstLastPara="1" wrap="square" lIns="91425" tIns="91425" rIns="91425" bIns="91425" anchor="t" anchorCtr="0">
            <a:normAutofit fontScale="85000" lnSpcReduction="20000"/>
          </a:bodyPr>
          <a:lstStyle/>
          <a:p>
            <a:pPr marL="0" lvl="0" indent="0" algn="ctr" rtl="0">
              <a:lnSpc>
                <a:spcPct val="100000"/>
              </a:lnSpc>
              <a:spcBef>
                <a:spcPts val="0"/>
              </a:spcBef>
              <a:spcAft>
                <a:spcPts val="0"/>
              </a:spcAft>
              <a:buSzPct val="117647"/>
              <a:buNone/>
            </a:pPr>
            <a:r>
              <a:rPr lang="en"/>
              <a:t>These two books represent activities that could be used with most texts/outdoor experiences. </a:t>
            </a:r>
            <a:endParaRPr/>
          </a:p>
        </p:txBody>
      </p:sp>
      <p:pic>
        <p:nvPicPr>
          <p:cNvPr id="74" name="Google Shape;74;p16"/>
          <p:cNvPicPr preferRelativeResize="0"/>
          <p:nvPr/>
        </p:nvPicPr>
        <p:blipFill rotWithShape="1">
          <a:blip r:embed="rId3">
            <a:alphaModFix/>
          </a:blip>
          <a:srcRect/>
          <a:stretch/>
        </p:blipFill>
        <p:spPr>
          <a:xfrm>
            <a:off x="238225" y="2290700"/>
            <a:ext cx="2776675" cy="2765525"/>
          </a:xfrm>
          <a:prstGeom prst="rect">
            <a:avLst/>
          </a:prstGeom>
          <a:noFill/>
          <a:ln>
            <a:noFill/>
          </a:ln>
        </p:spPr>
      </p:pic>
      <p:sp>
        <p:nvSpPr>
          <p:cNvPr id="75" name="Google Shape;75;p16"/>
          <p:cNvSpPr txBox="1"/>
          <p:nvPr/>
        </p:nvSpPr>
        <p:spPr>
          <a:xfrm>
            <a:off x="237900" y="1759025"/>
            <a:ext cx="27462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0" i="0" u="sng" strike="noStrike" cap="none">
                <a:solidFill>
                  <a:schemeClr val="hlink"/>
                </a:solidFill>
                <a:latin typeface="Arial"/>
                <a:ea typeface="Arial"/>
                <a:cs typeface="Arial"/>
                <a:sym typeface="Arial"/>
                <a:hlinkClick r:id="rId4"/>
              </a:rPr>
              <a:t>Overview of </a:t>
            </a:r>
            <a:r>
              <a:rPr lang="en" sz="1200" b="0" i="1" u="sng" strike="noStrike" cap="none">
                <a:solidFill>
                  <a:schemeClr val="hlink"/>
                </a:solidFill>
                <a:latin typeface="Arial"/>
                <a:ea typeface="Arial"/>
                <a:cs typeface="Arial"/>
                <a:sym typeface="Arial"/>
                <a:hlinkClick r:id="rId4"/>
              </a:rPr>
              <a:t>Seeds, Bees, Butterflies, and More: Poems for Two Voices</a:t>
            </a:r>
            <a:endParaRPr sz="1200" b="0" i="1" u="none" strike="noStrike" cap="none">
              <a:solidFill>
                <a:srgbClr val="000000"/>
              </a:solidFill>
              <a:latin typeface="Arial"/>
              <a:ea typeface="Arial"/>
              <a:cs typeface="Arial"/>
              <a:sym typeface="Arial"/>
            </a:endParaRPr>
          </a:p>
        </p:txBody>
      </p:sp>
      <p:pic>
        <p:nvPicPr>
          <p:cNvPr id="76" name="Google Shape;76;p16"/>
          <p:cNvPicPr preferRelativeResize="0"/>
          <p:nvPr/>
        </p:nvPicPr>
        <p:blipFill rotWithShape="1">
          <a:blip r:embed="rId5">
            <a:alphaModFix/>
          </a:blip>
          <a:srcRect/>
          <a:stretch/>
        </p:blipFill>
        <p:spPr>
          <a:xfrm>
            <a:off x="6120425" y="2057550"/>
            <a:ext cx="2365450" cy="3047425"/>
          </a:xfrm>
          <a:prstGeom prst="rect">
            <a:avLst/>
          </a:prstGeom>
          <a:noFill/>
          <a:ln>
            <a:noFill/>
          </a:ln>
        </p:spPr>
      </p:pic>
      <p:sp>
        <p:nvSpPr>
          <p:cNvPr id="77" name="Google Shape;77;p16"/>
          <p:cNvSpPr txBox="1"/>
          <p:nvPr/>
        </p:nvSpPr>
        <p:spPr>
          <a:xfrm>
            <a:off x="6219473" y="1688238"/>
            <a:ext cx="22062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Read Aloud of </a:t>
            </a:r>
            <a:r>
              <a:rPr lang="en" sz="1200" b="0" i="1" u="sng" strike="noStrike" cap="none">
                <a:solidFill>
                  <a:schemeClr val="hlink"/>
                </a:solidFill>
                <a:latin typeface="Arial"/>
                <a:ea typeface="Arial"/>
                <a:cs typeface="Arial"/>
                <a:sym typeface="Arial"/>
                <a:hlinkClick r:id="rId6"/>
              </a:rPr>
              <a:t>My Leaf Book</a:t>
            </a:r>
            <a:endParaRPr sz="1400" b="0" i="1" u="none" strike="noStrike" cap="none">
              <a:solidFill>
                <a:srgbClr val="000000"/>
              </a:solidFill>
              <a:latin typeface="Arial"/>
              <a:ea typeface="Arial"/>
              <a:cs typeface="Arial"/>
              <a:sym typeface="Arial"/>
            </a:endParaRPr>
          </a:p>
        </p:txBody>
      </p:sp>
      <p:sp>
        <p:nvSpPr>
          <p:cNvPr id="78" name="Google Shape;78;p16"/>
          <p:cNvSpPr txBox="1"/>
          <p:nvPr/>
        </p:nvSpPr>
        <p:spPr>
          <a:xfrm>
            <a:off x="3344463" y="1682825"/>
            <a:ext cx="2415600" cy="329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Our overarching suggestion for practicing outdoor learning and connecting it to your curriculum, is for students to keep a journal. </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In their journals, students can</a:t>
            </a:r>
            <a:endParaRPr sz="1200" b="0" i="0" u="none" strike="noStrike" cap="none">
              <a:solidFill>
                <a:srgbClr val="000000"/>
              </a:solidFill>
              <a:latin typeface="Arial"/>
              <a:ea typeface="Arial"/>
              <a:cs typeface="Arial"/>
              <a:sym typeface="Arial"/>
            </a:endParaRPr>
          </a:p>
          <a:p>
            <a:pPr marL="457200" marR="0" lvl="0" indent="-304800" algn="l" rtl="0">
              <a:lnSpc>
                <a:spcPct val="100000"/>
              </a:lnSpc>
              <a:spcBef>
                <a:spcPts val="0"/>
              </a:spcBef>
              <a:spcAft>
                <a:spcPts val="0"/>
              </a:spcAft>
              <a:buClr>
                <a:srgbClr val="000000"/>
              </a:buClr>
              <a:buSzPts val="1200"/>
              <a:buFont typeface="Arial"/>
              <a:buChar char="●"/>
            </a:pPr>
            <a:r>
              <a:rPr lang="en" sz="1200" b="0" i="0" u="none" strike="noStrike" cap="none">
                <a:solidFill>
                  <a:srgbClr val="000000"/>
                </a:solidFill>
                <a:latin typeface="Arial"/>
                <a:ea typeface="Arial"/>
                <a:cs typeface="Arial"/>
                <a:sym typeface="Arial"/>
              </a:rPr>
              <a:t>Record observations (practice using adjectives), </a:t>
            </a:r>
            <a:endParaRPr sz="1200" b="0" i="0" u="none" strike="noStrike" cap="none">
              <a:solidFill>
                <a:srgbClr val="000000"/>
              </a:solidFill>
              <a:latin typeface="Arial"/>
              <a:ea typeface="Arial"/>
              <a:cs typeface="Arial"/>
              <a:sym typeface="Arial"/>
            </a:endParaRPr>
          </a:p>
          <a:p>
            <a:pPr marL="457200" marR="0" lvl="0" indent="-304800" algn="l" rtl="0">
              <a:lnSpc>
                <a:spcPct val="100000"/>
              </a:lnSpc>
              <a:spcBef>
                <a:spcPts val="0"/>
              </a:spcBef>
              <a:spcAft>
                <a:spcPts val="0"/>
              </a:spcAft>
              <a:buClr>
                <a:srgbClr val="000000"/>
              </a:buClr>
              <a:buSzPts val="1200"/>
              <a:buFont typeface="Arial"/>
              <a:buChar char="●"/>
            </a:pPr>
            <a:r>
              <a:rPr lang="en" sz="1200" b="0" i="0" u="none" strike="noStrike" cap="none">
                <a:solidFill>
                  <a:srgbClr val="000000"/>
                </a:solidFill>
                <a:latin typeface="Arial"/>
                <a:ea typeface="Arial"/>
                <a:cs typeface="Arial"/>
                <a:sym typeface="Arial"/>
              </a:rPr>
              <a:t>Make connections between subject areas, </a:t>
            </a:r>
            <a:endParaRPr sz="1200" b="0" i="0" u="none" strike="noStrike" cap="none">
              <a:solidFill>
                <a:srgbClr val="000000"/>
              </a:solidFill>
              <a:latin typeface="Arial"/>
              <a:ea typeface="Arial"/>
              <a:cs typeface="Arial"/>
              <a:sym typeface="Arial"/>
            </a:endParaRPr>
          </a:p>
          <a:p>
            <a:pPr marL="457200" marR="0" lvl="0" indent="-304800" algn="l" rtl="0">
              <a:lnSpc>
                <a:spcPct val="100000"/>
              </a:lnSpc>
              <a:spcBef>
                <a:spcPts val="0"/>
              </a:spcBef>
              <a:spcAft>
                <a:spcPts val="0"/>
              </a:spcAft>
              <a:buClr>
                <a:srgbClr val="000000"/>
              </a:buClr>
              <a:buSzPts val="1200"/>
              <a:buFont typeface="Arial"/>
              <a:buChar char="●"/>
            </a:pPr>
            <a:r>
              <a:rPr lang="en" sz="1200" b="0" i="0" u="none" strike="noStrike" cap="none">
                <a:solidFill>
                  <a:srgbClr val="000000"/>
                </a:solidFill>
                <a:latin typeface="Arial"/>
                <a:ea typeface="Arial"/>
                <a:cs typeface="Arial"/>
                <a:sym typeface="Arial"/>
              </a:rPr>
              <a:t>Add some some art and social responsibility elements (e.g., taking care of things).</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Journaling can integrate into every subject area. </a:t>
            </a:r>
            <a:endParaRPr sz="12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83" name="Google Shape;83;p17"/>
          <p:cNvPicPr preferRelativeResize="0"/>
          <p:nvPr/>
        </p:nvPicPr>
        <p:blipFill rotWithShape="1">
          <a:blip r:embed="rId3">
            <a:alphaModFix/>
          </a:blip>
          <a:srcRect/>
          <a:stretch/>
        </p:blipFill>
        <p:spPr>
          <a:xfrm>
            <a:off x="503000" y="845311"/>
            <a:ext cx="4156674" cy="4131339"/>
          </a:xfrm>
          <a:prstGeom prst="rect">
            <a:avLst/>
          </a:prstGeom>
          <a:noFill/>
          <a:ln>
            <a:noFill/>
          </a:ln>
        </p:spPr>
      </p:pic>
      <p:sp>
        <p:nvSpPr>
          <p:cNvPr id="84" name="Google Shape;84;p17"/>
          <p:cNvSpPr txBox="1"/>
          <p:nvPr/>
        </p:nvSpPr>
        <p:spPr>
          <a:xfrm>
            <a:off x="4848865" y="845300"/>
            <a:ext cx="2540700" cy="1046700"/>
          </a:xfrm>
          <a:prstGeom prst="rect">
            <a:avLst/>
          </a:prstGeom>
          <a:solidFill>
            <a:srgbClr val="CFE2F3"/>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2018 Sci SOLs</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K.3 (physical properties - shape &amp; color), K.7 (life needs)</a:t>
            </a:r>
            <a:endParaRPr sz="1400" b="0" i="0" u="none" strike="noStrike" cap="none">
              <a:solidFill>
                <a:srgbClr val="000000"/>
              </a:solidFill>
              <a:latin typeface="Arial"/>
              <a:ea typeface="Arial"/>
              <a:cs typeface="Arial"/>
              <a:sym typeface="Arial"/>
            </a:endParaRPr>
          </a:p>
        </p:txBody>
      </p:sp>
      <p:sp>
        <p:nvSpPr>
          <p:cNvPr id="85" name="Google Shape;85;p17"/>
          <p:cNvSpPr txBox="1"/>
          <p:nvPr/>
        </p:nvSpPr>
        <p:spPr>
          <a:xfrm>
            <a:off x="7686988" y="845300"/>
            <a:ext cx="954000" cy="1046700"/>
          </a:xfrm>
          <a:prstGeom prst="rect">
            <a:avLst/>
          </a:prstGeom>
          <a:solidFill>
            <a:srgbClr val="F4CCCC"/>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sng" strike="noStrike" cap="none">
                <a:solidFill>
                  <a:srgbClr val="000000"/>
                </a:solidFill>
                <a:latin typeface="Arial"/>
                <a:ea typeface="Arial"/>
                <a:cs typeface="Arial"/>
                <a:sym typeface="Arial"/>
              </a:rPr>
              <a:t>Topics</a:t>
            </a:r>
            <a:r>
              <a:rPr lang="en" sz="14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Food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Shape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Color</a:t>
            </a:r>
            <a:endParaRPr sz="1400" b="0" i="0" u="none" strike="noStrike" cap="none">
              <a:solidFill>
                <a:srgbClr val="000000"/>
              </a:solidFill>
              <a:latin typeface="Arial"/>
              <a:ea typeface="Arial"/>
              <a:cs typeface="Arial"/>
              <a:sym typeface="Arial"/>
            </a:endParaRPr>
          </a:p>
        </p:txBody>
      </p:sp>
      <p:sp>
        <p:nvSpPr>
          <p:cNvPr id="86" name="Google Shape;86;p17"/>
          <p:cNvSpPr txBox="1"/>
          <p:nvPr/>
        </p:nvSpPr>
        <p:spPr>
          <a:xfrm>
            <a:off x="4888540" y="2223005"/>
            <a:ext cx="3702000" cy="23397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sng" strike="noStrike" cap="none">
                <a:solidFill>
                  <a:srgbClr val="000000"/>
                </a:solidFill>
                <a:latin typeface="Arial"/>
                <a:ea typeface="Arial"/>
                <a:cs typeface="Arial"/>
                <a:sym typeface="Arial"/>
              </a:rPr>
              <a:t>Book description:</a:t>
            </a:r>
            <a:endParaRPr sz="1400" b="0" i="0" u="sng"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No words (easy to have kids add letters/words with sticky notes).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Green and red ingredients featured, then assembled on round and square pizzas and kids shown enjoying the pizza.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17"/>
          <p:cNvSpPr txBox="1">
            <a:spLocks noGrp="1"/>
          </p:cNvSpPr>
          <p:nvPr>
            <p:ph type="title" idx="4294967295"/>
          </p:nvPr>
        </p:nvSpPr>
        <p:spPr>
          <a:xfrm>
            <a:off x="311700" y="1561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Kindergarten: </a:t>
            </a:r>
            <a:r>
              <a:rPr lang="en" i="1"/>
              <a:t>Pizza Party</a:t>
            </a:r>
            <a:endParaRPr i="1"/>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2" name="Google Shape;92;p18"/>
          <p:cNvPicPr preferRelativeResize="0"/>
          <p:nvPr/>
        </p:nvPicPr>
        <p:blipFill rotWithShape="1">
          <a:blip r:embed="rId3">
            <a:alphaModFix/>
          </a:blip>
          <a:srcRect/>
          <a:stretch/>
        </p:blipFill>
        <p:spPr>
          <a:xfrm>
            <a:off x="228600" y="859265"/>
            <a:ext cx="1834219" cy="1762962"/>
          </a:xfrm>
          <a:prstGeom prst="rect">
            <a:avLst/>
          </a:prstGeom>
          <a:noFill/>
          <a:ln>
            <a:noFill/>
          </a:ln>
        </p:spPr>
      </p:pic>
      <p:pic>
        <p:nvPicPr>
          <p:cNvPr id="93" name="Google Shape;93;p18"/>
          <p:cNvPicPr preferRelativeResize="0"/>
          <p:nvPr/>
        </p:nvPicPr>
        <p:blipFill rotWithShape="1">
          <a:blip r:embed="rId4">
            <a:alphaModFix/>
          </a:blip>
          <a:srcRect/>
          <a:stretch/>
        </p:blipFill>
        <p:spPr>
          <a:xfrm>
            <a:off x="2298649" y="3713674"/>
            <a:ext cx="2097063" cy="1301855"/>
          </a:xfrm>
          <a:prstGeom prst="rect">
            <a:avLst/>
          </a:prstGeom>
          <a:noFill/>
          <a:ln>
            <a:noFill/>
          </a:ln>
        </p:spPr>
      </p:pic>
      <p:pic>
        <p:nvPicPr>
          <p:cNvPr id="94" name="Google Shape;94;p18"/>
          <p:cNvPicPr preferRelativeResize="0"/>
          <p:nvPr/>
        </p:nvPicPr>
        <p:blipFill rotWithShape="1">
          <a:blip r:embed="rId5">
            <a:alphaModFix/>
          </a:blip>
          <a:srcRect/>
          <a:stretch/>
        </p:blipFill>
        <p:spPr>
          <a:xfrm>
            <a:off x="7229714" y="3594745"/>
            <a:ext cx="1633851" cy="1539715"/>
          </a:xfrm>
          <a:prstGeom prst="rect">
            <a:avLst/>
          </a:prstGeom>
          <a:noFill/>
          <a:ln>
            <a:noFill/>
          </a:ln>
        </p:spPr>
      </p:pic>
      <p:sp>
        <p:nvSpPr>
          <p:cNvPr id="95" name="Google Shape;95;p18"/>
          <p:cNvSpPr txBox="1"/>
          <p:nvPr/>
        </p:nvSpPr>
        <p:spPr>
          <a:xfrm>
            <a:off x="2342869" y="733250"/>
            <a:ext cx="4632300" cy="2008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Activity ideas: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000"/>
              <a:buFont typeface="Arial"/>
              <a:buNone/>
            </a:pPr>
            <a:r>
              <a:rPr lang="en" sz="1000" b="0" i="0" u="sng" strike="noStrike" cap="none">
                <a:solidFill>
                  <a:srgbClr val="000000"/>
                </a:solidFill>
                <a:latin typeface="Arial"/>
                <a:ea typeface="Arial"/>
                <a:cs typeface="Arial"/>
                <a:sym typeface="Arial"/>
              </a:rPr>
              <a:t>Guided natural object collection</a:t>
            </a:r>
            <a:r>
              <a:rPr lang="en" sz="1000" b="0" i="0" u="none" strike="noStrike" cap="none">
                <a:solidFill>
                  <a:srgbClr val="000000"/>
                </a:solidFill>
                <a:latin typeface="Arial"/>
                <a:ea typeface="Arial"/>
                <a:cs typeface="Arial"/>
                <a:sym typeface="Arial"/>
              </a:rPr>
              <a:t> - make an imaginary pizza (or other food) from found natural objects. Maybe make a "restaurant" and sell your food! Describe how the color, texture, taste makes your food delicious.</a:t>
            </a:r>
            <a:endParaRPr sz="10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rgbClr val="000000"/>
                </a:solidFill>
                <a:latin typeface="Arial"/>
                <a:ea typeface="Arial"/>
                <a:cs typeface="Arial"/>
                <a:sym typeface="Arial"/>
              </a:rPr>
              <a:t>Take an outdoor walk with a selection of paint samples: find these colors in nature (sample strips can be found in paint stores).</a:t>
            </a:r>
            <a:endParaRPr sz="10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rgbClr val="000000"/>
                </a:solidFill>
                <a:latin typeface="Arial"/>
                <a:ea typeface="Arial"/>
                <a:cs typeface="Arial"/>
                <a:sym typeface="Arial"/>
              </a:rPr>
              <a:t>Project Learning Tree activity:</a:t>
            </a:r>
            <a:r>
              <a:rPr lang="en" sz="1000" b="0" i="1" u="none" strike="noStrike" cap="none">
                <a:solidFill>
                  <a:srgbClr val="000000"/>
                </a:solidFill>
                <a:latin typeface="Arial"/>
                <a:ea typeface="Arial"/>
                <a:cs typeface="Arial"/>
                <a:sym typeface="Arial"/>
              </a:rPr>
              <a:t> The Shape of Things</a:t>
            </a:r>
            <a:endParaRPr sz="1400" b="0" i="1" u="none" strike="noStrike" cap="none">
              <a:solidFill>
                <a:srgbClr val="000000"/>
              </a:solidFill>
              <a:latin typeface="Arial"/>
              <a:ea typeface="Arial"/>
              <a:cs typeface="Arial"/>
              <a:sym typeface="Arial"/>
            </a:endParaRPr>
          </a:p>
        </p:txBody>
      </p:sp>
      <p:pic>
        <p:nvPicPr>
          <p:cNvPr id="96" name="Google Shape;96;p18"/>
          <p:cNvPicPr preferRelativeResize="0"/>
          <p:nvPr/>
        </p:nvPicPr>
        <p:blipFill rotWithShape="1">
          <a:blip r:embed="rId6">
            <a:alphaModFix/>
          </a:blip>
          <a:srcRect l="22668" t="46518" r="28831" b="22979"/>
          <a:stretch/>
        </p:blipFill>
        <p:spPr>
          <a:xfrm>
            <a:off x="7077303" y="733250"/>
            <a:ext cx="1834222" cy="1372268"/>
          </a:xfrm>
          <a:prstGeom prst="rect">
            <a:avLst/>
          </a:prstGeom>
          <a:noFill/>
          <a:ln>
            <a:noFill/>
          </a:ln>
        </p:spPr>
      </p:pic>
      <p:sp>
        <p:nvSpPr>
          <p:cNvPr id="97" name="Google Shape;97;p18"/>
          <p:cNvSpPr txBox="1"/>
          <p:nvPr/>
        </p:nvSpPr>
        <p:spPr>
          <a:xfrm>
            <a:off x="4672715" y="3082004"/>
            <a:ext cx="17568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1" u="sng" strike="noStrike" cap="none">
                <a:solidFill>
                  <a:schemeClr val="hlink"/>
                </a:solidFill>
                <a:latin typeface="Arial"/>
                <a:ea typeface="Arial"/>
                <a:cs typeface="Arial"/>
                <a:sym typeface="Arial"/>
                <a:hlinkClick r:id="rId7"/>
              </a:rPr>
              <a:t>Summer Supper</a:t>
            </a:r>
            <a:r>
              <a:rPr lang="en" sz="1000" b="0" i="0" u="none" strike="noStrike" cap="none">
                <a:solidFill>
                  <a:schemeClr val="dk1"/>
                </a:solidFill>
                <a:latin typeface="Arial"/>
                <a:ea typeface="Arial"/>
                <a:cs typeface="Arial"/>
                <a:sym typeface="Arial"/>
              </a:rPr>
              <a:t> </a:t>
            </a:r>
            <a:endParaRPr sz="1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Arial"/>
                <a:ea typeface="Arial"/>
                <a:cs typeface="Arial"/>
                <a:sym typeface="Arial"/>
              </a:rPr>
              <a:t>Sci SOLs K.7, K.11, 1.4</a:t>
            </a:r>
            <a:endParaRPr sz="1400" b="0" i="0" u="none" strike="noStrike" cap="none">
              <a:solidFill>
                <a:srgbClr val="000000"/>
              </a:solidFill>
              <a:latin typeface="Arial"/>
              <a:ea typeface="Arial"/>
              <a:cs typeface="Arial"/>
              <a:sym typeface="Arial"/>
            </a:endParaRPr>
          </a:p>
        </p:txBody>
      </p:sp>
      <p:pic>
        <p:nvPicPr>
          <p:cNvPr id="98" name="Google Shape;98;p18"/>
          <p:cNvPicPr preferRelativeResize="0"/>
          <p:nvPr/>
        </p:nvPicPr>
        <p:blipFill rotWithShape="1">
          <a:blip r:embed="rId8">
            <a:alphaModFix/>
          </a:blip>
          <a:srcRect/>
          <a:stretch/>
        </p:blipFill>
        <p:spPr>
          <a:xfrm>
            <a:off x="4734149" y="3713677"/>
            <a:ext cx="1633852" cy="1472423"/>
          </a:xfrm>
          <a:prstGeom prst="rect">
            <a:avLst/>
          </a:prstGeom>
          <a:noFill/>
          <a:ln>
            <a:noFill/>
          </a:ln>
        </p:spPr>
      </p:pic>
      <p:pic>
        <p:nvPicPr>
          <p:cNvPr id="99" name="Google Shape;99;p18"/>
          <p:cNvPicPr preferRelativeResize="0"/>
          <p:nvPr/>
        </p:nvPicPr>
        <p:blipFill rotWithShape="1">
          <a:blip r:embed="rId9">
            <a:alphaModFix/>
          </a:blip>
          <a:srcRect/>
          <a:stretch/>
        </p:blipFill>
        <p:spPr>
          <a:xfrm>
            <a:off x="228600" y="3574991"/>
            <a:ext cx="2122440" cy="1550733"/>
          </a:xfrm>
          <a:prstGeom prst="rect">
            <a:avLst/>
          </a:prstGeom>
          <a:noFill/>
          <a:ln>
            <a:noFill/>
          </a:ln>
        </p:spPr>
      </p:pic>
      <p:sp>
        <p:nvSpPr>
          <p:cNvPr id="100" name="Google Shape;100;p18"/>
          <p:cNvSpPr txBox="1"/>
          <p:nvPr/>
        </p:nvSpPr>
        <p:spPr>
          <a:xfrm>
            <a:off x="319616" y="2999849"/>
            <a:ext cx="19404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1" u="none" strike="noStrike" cap="none">
                <a:solidFill>
                  <a:schemeClr val="dk1"/>
                </a:solidFill>
                <a:latin typeface="Arial"/>
                <a:ea typeface="Arial"/>
                <a:cs typeface="Arial"/>
                <a:sym typeface="Arial"/>
              </a:rPr>
              <a:t>The Shape of Things</a:t>
            </a:r>
            <a:r>
              <a:rPr lang="en" sz="1000" b="0" i="0" u="none" strike="noStrike" cap="none">
                <a:solidFill>
                  <a:schemeClr val="dk1"/>
                </a:solidFill>
                <a:latin typeface="Arial"/>
                <a:ea typeface="Arial"/>
                <a:cs typeface="Arial"/>
                <a:sym typeface="Arial"/>
              </a:rPr>
              <a:t> book</a:t>
            </a:r>
            <a:endParaRPr sz="1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Arial"/>
                <a:ea typeface="Arial"/>
                <a:cs typeface="Arial"/>
                <a:sym typeface="Arial"/>
              </a:rPr>
              <a:t>(not accessible in local library, not reviewed)</a:t>
            </a:r>
            <a:endParaRPr sz="1000" b="0" i="0" u="none" strike="noStrike" cap="none">
              <a:solidFill>
                <a:schemeClr val="dk1"/>
              </a:solidFill>
              <a:latin typeface="Arial"/>
              <a:ea typeface="Arial"/>
              <a:cs typeface="Arial"/>
              <a:sym typeface="Arial"/>
            </a:endParaRPr>
          </a:p>
        </p:txBody>
      </p:sp>
      <p:sp>
        <p:nvSpPr>
          <p:cNvPr id="101" name="Google Shape;101;p18"/>
          <p:cNvSpPr txBox="1"/>
          <p:nvPr/>
        </p:nvSpPr>
        <p:spPr>
          <a:xfrm>
            <a:off x="2398985" y="3076799"/>
            <a:ext cx="21348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1" u="sng" strike="noStrike" cap="none">
                <a:solidFill>
                  <a:schemeClr val="hlink"/>
                </a:solidFill>
                <a:latin typeface="Arial"/>
                <a:ea typeface="Arial"/>
                <a:cs typeface="Arial"/>
                <a:sym typeface="Arial"/>
                <a:hlinkClick r:id="rId10"/>
              </a:rPr>
              <a:t>The Very Hungry Caterpillar</a:t>
            </a:r>
            <a:r>
              <a:rPr lang="en" sz="1000" b="0" i="0" u="none" strike="noStrike" cap="none">
                <a:solidFill>
                  <a:schemeClr val="dk1"/>
                </a:solidFill>
                <a:latin typeface="Arial"/>
                <a:ea typeface="Arial"/>
                <a:cs typeface="Arial"/>
                <a:sym typeface="Arial"/>
              </a:rPr>
              <a:t> </a:t>
            </a:r>
            <a:endParaRPr sz="1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Arial"/>
                <a:ea typeface="Arial"/>
                <a:cs typeface="Arial"/>
                <a:sym typeface="Arial"/>
              </a:rPr>
              <a:t>Sci SOLs</a:t>
            </a:r>
            <a:r>
              <a:rPr lang="en" sz="1000" b="0" i="0" u="none" strike="noStrike" cap="none">
                <a:solidFill>
                  <a:schemeClr val="dk1"/>
                </a:solidFill>
                <a:latin typeface="Arial"/>
                <a:ea typeface="Arial"/>
                <a:cs typeface="Arial"/>
                <a:sym typeface="Arial"/>
              </a:rPr>
              <a:t> K.3, K.7, K.10, 2.4</a:t>
            </a:r>
            <a:endParaRPr sz="1400" b="0" i="0" u="none" strike="noStrike" cap="none">
              <a:solidFill>
                <a:srgbClr val="000000"/>
              </a:solidFill>
              <a:latin typeface="Arial"/>
              <a:ea typeface="Arial"/>
              <a:cs typeface="Arial"/>
              <a:sym typeface="Arial"/>
            </a:endParaRPr>
          </a:p>
        </p:txBody>
      </p:sp>
      <p:sp>
        <p:nvSpPr>
          <p:cNvPr id="102" name="Google Shape;102;p18"/>
          <p:cNvSpPr txBox="1"/>
          <p:nvPr/>
        </p:nvSpPr>
        <p:spPr>
          <a:xfrm>
            <a:off x="7154551" y="3076800"/>
            <a:ext cx="16797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Arial"/>
                <a:ea typeface="Arial"/>
                <a:cs typeface="Arial"/>
                <a:sym typeface="Arial"/>
              </a:rPr>
              <a:t>Nat Geo - </a:t>
            </a:r>
            <a:r>
              <a:rPr lang="en" sz="1000" b="0" i="1" u="none" strike="noStrike" cap="none">
                <a:solidFill>
                  <a:schemeClr val="dk1"/>
                </a:solidFill>
                <a:latin typeface="Arial"/>
                <a:ea typeface="Arial"/>
                <a:cs typeface="Arial"/>
                <a:sym typeface="Arial"/>
              </a:rPr>
              <a:t>Pack a Picnic </a:t>
            </a:r>
            <a:endParaRPr sz="1000" b="0" i="1"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Arial"/>
                <a:ea typeface="Arial"/>
                <a:cs typeface="Arial"/>
                <a:sym typeface="Arial"/>
              </a:rPr>
              <a:t>Sci SOLs </a:t>
            </a:r>
            <a:r>
              <a:rPr lang="en" sz="1000" b="0" i="0" u="none" strike="noStrike" cap="none">
                <a:solidFill>
                  <a:schemeClr val="dk1"/>
                </a:solidFill>
                <a:latin typeface="Arial"/>
                <a:ea typeface="Arial"/>
                <a:cs typeface="Arial"/>
                <a:sym typeface="Arial"/>
              </a:rPr>
              <a:t>K.3, K.7, K.10</a:t>
            </a:r>
            <a:endParaRPr sz="1400" b="0" i="0" u="none" strike="noStrike" cap="none">
              <a:solidFill>
                <a:srgbClr val="000000"/>
              </a:solidFill>
              <a:latin typeface="Arial"/>
              <a:ea typeface="Arial"/>
              <a:cs typeface="Arial"/>
              <a:sym typeface="Arial"/>
            </a:endParaRPr>
          </a:p>
        </p:txBody>
      </p:sp>
      <p:sp>
        <p:nvSpPr>
          <p:cNvPr id="103" name="Google Shape;103;p18"/>
          <p:cNvSpPr txBox="1">
            <a:spLocks noGrp="1"/>
          </p:cNvSpPr>
          <p:nvPr>
            <p:ph type="title" idx="4294967295"/>
          </p:nvPr>
        </p:nvSpPr>
        <p:spPr>
          <a:xfrm>
            <a:off x="311700" y="1561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Kindergarten: </a:t>
            </a:r>
            <a:r>
              <a:rPr lang="en" i="1"/>
              <a:t>Pizza Party</a:t>
            </a:r>
            <a:endParaRPr i="1"/>
          </a:p>
        </p:txBody>
      </p:sp>
      <p:sp>
        <p:nvSpPr>
          <p:cNvPr id="104" name="Google Shape;104;p18"/>
          <p:cNvSpPr txBox="1"/>
          <p:nvPr/>
        </p:nvSpPr>
        <p:spPr>
          <a:xfrm rot="-5400000">
            <a:off x="6291325" y="4156200"/>
            <a:ext cx="15990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Arial"/>
                <a:ea typeface="Arial"/>
                <a:cs typeface="Arial"/>
                <a:sym typeface="Arial"/>
              </a:rPr>
              <a:t>Already in your collection</a:t>
            </a:r>
            <a:endParaRPr sz="1400" b="0" i="0" u="none" strike="noStrike" cap="none">
              <a:solidFill>
                <a:srgbClr val="000000"/>
              </a:solidFill>
              <a:latin typeface="Arial"/>
              <a:ea typeface="Arial"/>
              <a:cs typeface="Arial"/>
              <a:sym typeface="Arial"/>
            </a:endParaRPr>
          </a:p>
        </p:txBody>
      </p:sp>
      <p:sp>
        <p:nvSpPr>
          <p:cNvPr id="105" name="Google Shape;105;p18"/>
          <p:cNvSpPr txBox="1"/>
          <p:nvPr/>
        </p:nvSpPr>
        <p:spPr>
          <a:xfrm>
            <a:off x="3116773" y="2742050"/>
            <a:ext cx="2362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sng" strike="noStrike" cap="none">
                <a:solidFill>
                  <a:schemeClr val="hlink"/>
                </a:solidFill>
                <a:latin typeface="Arial"/>
                <a:ea typeface="Arial"/>
                <a:cs typeface="Arial"/>
                <a:sym typeface="Arial"/>
                <a:hlinkClick r:id="rId11"/>
              </a:rPr>
              <a:t>Suggested paired texts: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p19"/>
          <p:cNvPicPr preferRelativeResize="0"/>
          <p:nvPr/>
        </p:nvPicPr>
        <p:blipFill rotWithShape="1">
          <a:blip r:embed="rId3">
            <a:alphaModFix/>
          </a:blip>
          <a:srcRect/>
          <a:stretch/>
        </p:blipFill>
        <p:spPr>
          <a:xfrm>
            <a:off x="393425" y="764126"/>
            <a:ext cx="3934774" cy="4000001"/>
          </a:xfrm>
          <a:prstGeom prst="rect">
            <a:avLst/>
          </a:prstGeom>
          <a:noFill/>
          <a:ln>
            <a:noFill/>
          </a:ln>
        </p:spPr>
      </p:pic>
      <p:sp>
        <p:nvSpPr>
          <p:cNvPr id="111" name="Google Shape;111;p19"/>
          <p:cNvSpPr txBox="1"/>
          <p:nvPr/>
        </p:nvSpPr>
        <p:spPr>
          <a:xfrm>
            <a:off x="4851361" y="918600"/>
            <a:ext cx="2563200" cy="1046700"/>
          </a:xfrm>
          <a:prstGeom prst="rect">
            <a:avLst/>
          </a:prstGeom>
          <a:solidFill>
            <a:srgbClr val="CFE2F3"/>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2018 Sci SOLs</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K.3 (physical properties - shape &amp; color), K.7 (life needs)</a:t>
            </a:r>
            <a:endParaRPr sz="1400" b="0" i="0" u="none" strike="noStrike" cap="none">
              <a:solidFill>
                <a:srgbClr val="000000"/>
              </a:solidFill>
              <a:latin typeface="Arial"/>
              <a:ea typeface="Arial"/>
              <a:cs typeface="Arial"/>
              <a:sym typeface="Arial"/>
            </a:endParaRPr>
          </a:p>
        </p:txBody>
      </p:sp>
      <p:sp>
        <p:nvSpPr>
          <p:cNvPr id="112" name="Google Shape;112;p19"/>
          <p:cNvSpPr txBox="1"/>
          <p:nvPr/>
        </p:nvSpPr>
        <p:spPr>
          <a:xfrm>
            <a:off x="7714690" y="918600"/>
            <a:ext cx="962400" cy="1046700"/>
          </a:xfrm>
          <a:prstGeom prst="rect">
            <a:avLst/>
          </a:prstGeom>
          <a:solidFill>
            <a:srgbClr val="F4CCCC"/>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sng" strike="noStrike" cap="none">
                <a:solidFill>
                  <a:srgbClr val="000000"/>
                </a:solidFill>
                <a:latin typeface="Arial"/>
                <a:ea typeface="Arial"/>
                <a:cs typeface="Arial"/>
                <a:sym typeface="Arial"/>
              </a:rPr>
              <a:t>Topics</a:t>
            </a:r>
            <a:r>
              <a:rPr lang="en" sz="14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Food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Shape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Color</a:t>
            </a:r>
            <a:endParaRPr sz="1400" b="0" i="0" u="none" strike="noStrike" cap="none">
              <a:solidFill>
                <a:srgbClr val="000000"/>
              </a:solidFill>
              <a:latin typeface="Arial"/>
              <a:ea typeface="Arial"/>
              <a:cs typeface="Arial"/>
              <a:sym typeface="Arial"/>
            </a:endParaRPr>
          </a:p>
        </p:txBody>
      </p:sp>
      <p:sp>
        <p:nvSpPr>
          <p:cNvPr id="113" name="Google Shape;113;p19"/>
          <p:cNvSpPr txBox="1"/>
          <p:nvPr/>
        </p:nvSpPr>
        <p:spPr>
          <a:xfrm>
            <a:off x="4851361" y="2424437"/>
            <a:ext cx="3735000" cy="23397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sng" strike="noStrike" cap="none">
                <a:solidFill>
                  <a:srgbClr val="000000"/>
                </a:solidFill>
                <a:latin typeface="Arial"/>
                <a:ea typeface="Arial"/>
                <a:cs typeface="Arial"/>
                <a:sym typeface="Arial"/>
              </a:rPr>
              <a:t>Book description:</a:t>
            </a:r>
            <a:endParaRPr sz="1400" b="0" i="0" u="sng"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Each two-page spread features a picnic basket, and three food choices with the repeating text “Pick something __(blue/square/rough…)__.” </a:t>
            </a:r>
            <a:br>
              <a:rPr lang="en" sz="1400" b="0" i="0" u="none" strike="noStrike" cap="none">
                <a:solidFill>
                  <a:srgbClr val="00000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The following page spread features the item that matches the adjective with a new set of choices. </a:t>
            </a:r>
            <a:endParaRPr sz="1400" b="0" i="0" u="none" strike="noStrike" cap="none">
              <a:solidFill>
                <a:srgbClr val="000000"/>
              </a:solidFill>
              <a:latin typeface="Arial"/>
              <a:ea typeface="Arial"/>
              <a:cs typeface="Arial"/>
              <a:sym typeface="Arial"/>
            </a:endParaRPr>
          </a:p>
        </p:txBody>
      </p:sp>
      <p:sp>
        <p:nvSpPr>
          <p:cNvPr id="114" name="Google Shape;114;p19"/>
          <p:cNvSpPr txBox="1">
            <a:spLocks noGrp="1"/>
          </p:cNvSpPr>
          <p:nvPr>
            <p:ph type="title"/>
          </p:nvPr>
        </p:nvSpPr>
        <p:spPr>
          <a:xfrm>
            <a:off x="311700" y="1561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20726"/>
              <a:buNone/>
            </a:pPr>
            <a:r>
              <a:rPr lang="en"/>
              <a:t>Kindergarten: </a:t>
            </a:r>
            <a:r>
              <a:rPr lang="en" i="1"/>
              <a:t>Pack a Picnic</a:t>
            </a:r>
            <a:r>
              <a:rPr lang="en"/>
              <a:t> </a:t>
            </a:r>
            <a:endParaRPr sz="2577"/>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Google Shape;119;p20"/>
          <p:cNvPicPr preferRelativeResize="0"/>
          <p:nvPr/>
        </p:nvPicPr>
        <p:blipFill rotWithShape="1">
          <a:blip r:embed="rId3">
            <a:alphaModFix/>
          </a:blip>
          <a:srcRect/>
          <a:stretch/>
        </p:blipFill>
        <p:spPr>
          <a:xfrm>
            <a:off x="353175" y="699155"/>
            <a:ext cx="1522276" cy="1595640"/>
          </a:xfrm>
          <a:prstGeom prst="rect">
            <a:avLst/>
          </a:prstGeom>
          <a:noFill/>
          <a:ln>
            <a:noFill/>
          </a:ln>
        </p:spPr>
      </p:pic>
      <p:pic>
        <p:nvPicPr>
          <p:cNvPr id="120" name="Google Shape;120;p20"/>
          <p:cNvPicPr preferRelativeResize="0"/>
          <p:nvPr/>
        </p:nvPicPr>
        <p:blipFill rotWithShape="1">
          <a:blip r:embed="rId4">
            <a:alphaModFix/>
          </a:blip>
          <a:srcRect/>
          <a:stretch/>
        </p:blipFill>
        <p:spPr>
          <a:xfrm>
            <a:off x="4551825" y="3705950"/>
            <a:ext cx="1898224" cy="1310725"/>
          </a:xfrm>
          <a:prstGeom prst="rect">
            <a:avLst/>
          </a:prstGeom>
          <a:noFill/>
          <a:ln>
            <a:noFill/>
          </a:ln>
        </p:spPr>
      </p:pic>
      <p:sp>
        <p:nvSpPr>
          <p:cNvPr id="121" name="Google Shape;121;p20"/>
          <p:cNvSpPr txBox="1"/>
          <p:nvPr/>
        </p:nvSpPr>
        <p:spPr>
          <a:xfrm>
            <a:off x="353173" y="2873550"/>
            <a:ext cx="2362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sng" strike="noStrike" cap="none">
                <a:solidFill>
                  <a:schemeClr val="hlink"/>
                </a:solidFill>
                <a:latin typeface="Arial"/>
                <a:ea typeface="Arial"/>
                <a:cs typeface="Arial"/>
                <a:sym typeface="Arial"/>
                <a:hlinkClick r:id="rId5"/>
              </a:rPr>
              <a:t>Suggested paired texts: </a:t>
            </a:r>
            <a:endParaRPr sz="1400" b="0" i="0" u="none" strike="noStrike" cap="none">
              <a:solidFill>
                <a:srgbClr val="000000"/>
              </a:solidFill>
              <a:latin typeface="Arial"/>
              <a:ea typeface="Arial"/>
              <a:cs typeface="Arial"/>
              <a:sym typeface="Arial"/>
            </a:endParaRPr>
          </a:p>
        </p:txBody>
      </p:sp>
      <p:sp>
        <p:nvSpPr>
          <p:cNvPr id="122" name="Google Shape;122;p20"/>
          <p:cNvSpPr txBox="1"/>
          <p:nvPr/>
        </p:nvSpPr>
        <p:spPr>
          <a:xfrm>
            <a:off x="2055075" y="454200"/>
            <a:ext cx="6865800" cy="2571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Activity ideas: </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rgbClr val="000000"/>
                </a:solidFill>
                <a:latin typeface="Arial"/>
                <a:ea typeface="Arial"/>
                <a:cs typeface="Arial"/>
                <a:sym typeface="Arial"/>
              </a:rPr>
              <a:t>Each student packs his/her own picnic of shapes (for a school lunch outside). Teacher asks: what shapes are in your picnic?</a:t>
            </a:r>
            <a:endParaRPr sz="10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rgbClr val="000000"/>
                </a:solidFill>
                <a:latin typeface="Arial"/>
                <a:ea typeface="Arial"/>
                <a:cs typeface="Arial"/>
                <a:sym typeface="Arial"/>
              </a:rPr>
              <a:t>Snack shapes: roll two dice with describing words and find a snack that matches</a:t>
            </a:r>
            <a:endParaRPr sz="10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rgbClr val="000000"/>
                </a:solidFill>
                <a:latin typeface="Arial"/>
                <a:ea typeface="Arial"/>
                <a:cs typeface="Arial"/>
                <a:sym typeface="Arial"/>
              </a:rPr>
              <a:t>Using just describing words: shape, color, texture, size...describe something you like to eat. Who can guess? (limit possible options)</a:t>
            </a:r>
            <a:endParaRPr sz="10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rgbClr val="000000"/>
                </a:solidFill>
                <a:latin typeface="Arial"/>
                <a:ea typeface="Arial"/>
                <a:cs typeface="Arial"/>
                <a:sym typeface="Arial"/>
              </a:rPr>
              <a:t>Feast of forest friends - different animals eat different foods: matching game describing mouth shape and food color/texture</a:t>
            </a:r>
            <a:endParaRPr sz="10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rgbClr val="000000"/>
                </a:solidFill>
                <a:latin typeface="Arial"/>
                <a:ea typeface="Arial"/>
                <a:cs typeface="Arial"/>
                <a:sym typeface="Arial"/>
              </a:rPr>
              <a:t>Project Learning Tree activity : </a:t>
            </a:r>
            <a:r>
              <a:rPr lang="en" sz="1000" b="0" i="1" u="sng" strike="noStrike" cap="none">
                <a:solidFill>
                  <a:schemeClr val="hlink"/>
                </a:solidFill>
                <a:latin typeface="Arial"/>
                <a:ea typeface="Arial"/>
                <a:cs typeface="Arial"/>
                <a:sym typeface="Arial"/>
                <a:hlinkClick r:id="rId6"/>
              </a:rPr>
              <a:t>Pass the Plants Please</a:t>
            </a:r>
            <a:endParaRPr sz="1000" b="0" i="1"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rgbClr val="000000"/>
                </a:solidFill>
                <a:latin typeface="Arial"/>
                <a:ea typeface="Arial"/>
                <a:cs typeface="Arial"/>
                <a:sym typeface="Arial"/>
              </a:rPr>
              <a:t>Project WILD activity: </a:t>
            </a:r>
            <a:r>
              <a:rPr lang="en" sz="1000" b="0" i="1" strike="noStrike" cap="none">
                <a:latin typeface="Arial"/>
                <a:ea typeface="Arial"/>
                <a:cs typeface="Arial"/>
                <a:sym typeface="Arial"/>
              </a:rPr>
              <a:t>Ants on a Twig</a:t>
            </a:r>
            <a:r>
              <a:rPr lang="en" sz="1000" b="0" i="1" u="none" strike="noStrike" cap="none">
                <a:solidFill>
                  <a:srgbClr val="000000"/>
                </a:solidFill>
                <a:latin typeface="Arial"/>
                <a:ea typeface="Arial"/>
                <a:cs typeface="Arial"/>
                <a:sym typeface="Arial"/>
              </a:rPr>
              <a:t> </a:t>
            </a:r>
            <a:r>
              <a:rPr lang="en" sz="1000" b="0" i="0" u="none" strike="noStrike" cap="none">
                <a:solidFill>
                  <a:srgbClr val="000000"/>
                </a:solidFill>
                <a:latin typeface="Arial"/>
                <a:ea typeface="Arial"/>
                <a:cs typeface="Arial"/>
                <a:sym typeface="Arial"/>
              </a:rPr>
              <a:t>(Nat Geo book </a:t>
            </a:r>
            <a:r>
              <a:rPr lang="en" sz="1000" b="0" i="1" u="none" strike="noStrike" cap="none">
                <a:solidFill>
                  <a:srgbClr val="000000"/>
                </a:solidFill>
                <a:latin typeface="Arial"/>
                <a:ea typeface="Arial"/>
                <a:cs typeface="Arial"/>
                <a:sym typeface="Arial"/>
              </a:rPr>
              <a:t>Ants</a:t>
            </a:r>
            <a:r>
              <a:rPr lang="en" sz="1000" b="0" i="0" u="none" strike="noStrike" cap="none">
                <a:solidFill>
                  <a:srgbClr val="000000"/>
                </a:solidFill>
                <a:latin typeface="Arial"/>
                <a:ea typeface="Arial"/>
                <a:cs typeface="Arial"/>
                <a:sym typeface="Arial"/>
              </a:rPr>
              <a:t>, by Melissa Steward is a recommended pairing for this activity) </a:t>
            </a:r>
            <a:endParaRPr sz="1000" b="0" i="0" u="none" strike="noStrike" cap="none">
              <a:solidFill>
                <a:srgbClr val="000000"/>
              </a:solidFill>
              <a:latin typeface="Arial"/>
              <a:ea typeface="Arial"/>
              <a:cs typeface="Arial"/>
              <a:sym typeface="Arial"/>
            </a:endParaRPr>
          </a:p>
        </p:txBody>
      </p:sp>
      <p:sp>
        <p:nvSpPr>
          <p:cNvPr id="123" name="Google Shape;123;p20"/>
          <p:cNvSpPr txBox="1"/>
          <p:nvPr/>
        </p:nvSpPr>
        <p:spPr>
          <a:xfrm>
            <a:off x="2834555" y="3071558"/>
            <a:ext cx="15981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1" u="sng" strike="noStrike" cap="none">
                <a:solidFill>
                  <a:schemeClr val="hlink"/>
                </a:solidFill>
                <a:latin typeface="Arial"/>
                <a:ea typeface="Arial"/>
                <a:cs typeface="Arial"/>
                <a:sym typeface="Arial"/>
                <a:hlinkClick r:id="rId7"/>
              </a:rPr>
              <a:t>Summer Supper</a:t>
            </a:r>
            <a:r>
              <a:rPr lang="en" sz="1000" b="0" i="0" u="none" strike="noStrike" cap="none">
                <a:solidFill>
                  <a:schemeClr val="dk1"/>
                </a:solidFill>
                <a:latin typeface="Arial"/>
                <a:ea typeface="Arial"/>
                <a:cs typeface="Arial"/>
                <a:sym typeface="Arial"/>
              </a:rPr>
              <a:t> </a:t>
            </a:r>
            <a:endParaRPr sz="1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Arial"/>
                <a:ea typeface="Arial"/>
                <a:cs typeface="Arial"/>
                <a:sym typeface="Arial"/>
              </a:rPr>
              <a:t>2018 Sci SOLs: </a:t>
            </a:r>
            <a:r>
              <a:rPr lang="en" sz="1000" b="0" i="0" u="none" strike="noStrike" cap="none">
                <a:solidFill>
                  <a:schemeClr val="dk1"/>
                </a:solidFill>
                <a:latin typeface="Arial"/>
                <a:ea typeface="Arial"/>
                <a:cs typeface="Arial"/>
                <a:sym typeface="Arial"/>
              </a:rPr>
              <a:t>K.7, K.11, 1.4</a:t>
            </a:r>
            <a:endParaRPr sz="1400" b="0" i="0" u="none" strike="noStrike" cap="none">
              <a:solidFill>
                <a:srgbClr val="000000"/>
              </a:solidFill>
              <a:latin typeface="Arial"/>
              <a:ea typeface="Arial"/>
              <a:cs typeface="Arial"/>
              <a:sym typeface="Arial"/>
            </a:endParaRPr>
          </a:p>
        </p:txBody>
      </p:sp>
      <p:pic>
        <p:nvPicPr>
          <p:cNvPr id="124" name="Google Shape;124;p20"/>
          <p:cNvPicPr preferRelativeResize="0"/>
          <p:nvPr/>
        </p:nvPicPr>
        <p:blipFill rotWithShape="1">
          <a:blip r:embed="rId8">
            <a:alphaModFix/>
          </a:blip>
          <a:srcRect/>
          <a:stretch/>
        </p:blipFill>
        <p:spPr>
          <a:xfrm>
            <a:off x="2859550" y="3763524"/>
            <a:ext cx="1361400" cy="1364652"/>
          </a:xfrm>
          <a:prstGeom prst="rect">
            <a:avLst/>
          </a:prstGeom>
          <a:noFill/>
          <a:ln>
            <a:noFill/>
          </a:ln>
        </p:spPr>
      </p:pic>
      <p:sp>
        <p:nvSpPr>
          <p:cNvPr id="125" name="Google Shape;125;p20"/>
          <p:cNvSpPr txBox="1"/>
          <p:nvPr/>
        </p:nvSpPr>
        <p:spPr>
          <a:xfrm>
            <a:off x="4686116" y="3122946"/>
            <a:ext cx="19422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1" u="sng" strike="noStrike" cap="none">
                <a:solidFill>
                  <a:schemeClr val="hlink"/>
                </a:solidFill>
                <a:latin typeface="Arial"/>
                <a:ea typeface="Arial"/>
                <a:cs typeface="Arial"/>
                <a:sym typeface="Arial"/>
                <a:hlinkClick r:id="rId9"/>
              </a:rPr>
              <a:t>The Very Hungry Caterpillar</a:t>
            </a:r>
            <a:r>
              <a:rPr lang="en" sz="1000" b="0" i="0" u="none" strike="noStrike" cap="none">
                <a:solidFill>
                  <a:schemeClr val="dk1"/>
                </a:solidFill>
                <a:latin typeface="Arial"/>
                <a:ea typeface="Arial"/>
                <a:cs typeface="Arial"/>
                <a:sym typeface="Arial"/>
              </a:rPr>
              <a:t> </a:t>
            </a:r>
            <a:r>
              <a:rPr lang="en" sz="1000" b="1" i="0" u="none" strike="noStrike" cap="none">
                <a:solidFill>
                  <a:schemeClr val="dk1"/>
                </a:solidFill>
                <a:latin typeface="Arial"/>
                <a:ea typeface="Arial"/>
                <a:cs typeface="Arial"/>
                <a:sym typeface="Arial"/>
              </a:rPr>
              <a:t>2018 Sci SOLs:</a:t>
            </a:r>
            <a:r>
              <a:rPr lang="en" sz="1000" b="0" i="0" u="none" strike="noStrike" cap="none">
                <a:solidFill>
                  <a:schemeClr val="dk1"/>
                </a:solidFill>
                <a:latin typeface="Arial"/>
                <a:ea typeface="Arial"/>
                <a:cs typeface="Arial"/>
                <a:sym typeface="Arial"/>
              </a:rPr>
              <a:t> K.3, K.7, K.10, 2.4</a:t>
            </a:r>
            <a:endParaRPr sz="1400" b="0" i="0" u="none" strike="noStrike" cap="none">
              <a:solidFill>
                <a:srgbClr val="000000"/>
              </a:solidFill>
              <a:latin typeface="Arial"/>
              <a:ea typeface="Arial"/>
              <a:cs typeface="Arial"/>
              <a:sym typeface="Arial"/>
            </a:endParaRPr>
          </a:p>
        </p:txBody>
      </p:sp>
      <p:pic>
        <p:nvPicPr>
          <p:cNvPr id="126" name="Google Shape;126;p20"/>
          <p:cNvPicPr preferRelativeResize="0"/>
          <p:nvPr/>
        </p:nvPicPr>
        <p:blipFill rotWithShape="1">
          <a:blip r:embed="rId10">
            <a:alphaModFix/>
          </a:blip>
          <a:srcRect/>
          <a:stretch/>
        </p:blipFill>
        <p:spPr>
          <a:xfrm>
            <a:off x="788000" y="3738426"/>
            <a:ext cx="1700172" cy="1381675"/>
          </a:xfrm>
          <a:prstGeom prst="rect">
            <a:avLst/>
          </a:prstGeom>
          <a:noFill/>
          <a:ln>
            <a:noFill/>
          </a:ln>
        </p:spPr>
      </p:pic>
      <p:sp>
        <p:nvSpPr>
          <p:cNvPr id="127" name="Google Shape;127;p20"/>
          <p:cNvSpPr txBox="1"/>
          <p:nvPr/>
        </p:nvSpPr>
        <p:spPr>
          <a:xfrm>
            <a:off x="608650" y="3124450"/>
            <a:ext cx="20274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1" u="none" strike="noStrike" cap="none">
                <a:solidFill>
                  <a:schemeClr val="dk1"/>
                </a:solidFill>
                <a:latin typeface="Arial"/>
                <a:ea typeface="Arial"/>
                <a:cs typeface="Arial"/>
                <a:sym typeface="Arial"/>
              </a:rPr>
              <a:t>The Shape of Things</a:t>
            </a:r>
            <a:endParaRPr sz="1000" b="0" i="1"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Arial"/>
                <a:ea typeface="Arial"/>
                <a:cs typeface="Arial"/>
                <a:sym typeface="Arial"/>
              </a:rPr>
              <a:t>(not accessible in local library, not reviewed)</a:t>
            </a:r>
            <a:endParaRPr sz="1000" b="0" i="0" u="none" strike="noStrike" cap="none">
              <a:solidFill>
                <a:schemeClr val="dk1"/>
              </a:solidFill>
              <a:latin typeface="Arial"/>
              <a:ea typeface="Arial"/>
              <a:cs typeface="Arial"/>
              <a:sym typeface="Arial"/>
            </a:endParaRPr>
          </a:p>
        </p:txBody>
      </p:sp>
      <p:sp>
        <p:nvSpPr>
          <p:cNvPr id="128" name="Google Shape;128;p20"/>
          <p:cNvSpPr txBox="1">
            <a:spLocks noGrp="1"/>
          </p:cNvSpPr>
          <p:nvPr>
            <p:ph type="title"/>
          </p:nvPr>
        </p:nvSpPr>
        <p:spPr>
          <a:xfrm>
            <a:off x="353175" y="0"/>
            <a:ext cx="48318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Kindergarten: </a:t>
            </a:r>
            <a:r>
              <a:rPr lang="en" i="1"/>
              <a:t>Pack a Picnic</a:t>
            </a:r>
            <a:endParaRPr i="1"/>
          </a:p>
        </p:txBody>
      </p:sp>
      <p:pic>
        <p:nvPicPr>
          <p:cNvPr id="129" name="Google Shape;129;p20"/>
          <p:cNvPicPr preferRelativeResize="0"/>
          <p:nvPr/>
        </p:nvPicPr>
        <p:blipFill rotWithShape="1">
          <a:blip r:embed="rId11">
            <a:alphaModFix/>
          </a:blip>
          <a:srcRect/>
          <a:stretch/>
        </p:blipFill>
        <p:spPr>
          <a:xfrm>
            <a:off x="7320474" y="3715775"/>
            <a:ext cx="1276455" cy="1364649"/>
          </a:xfrm>
          <a:prstGeom prst="rect">
            <a:avLst/>
          </a:prstGeom>
          <a:noFill/>
          <a:ln>
            <a:noFill/>
          </a:ln>
        </p:spPr>
      </p:pic>
      <p:sp>
        <p:nvSpPr>
          <p:cNvPr id="130" name="Google Shape;130;p20"/>
          <p:cNvSpPr txBox="1"/>
          <p:nvPr/>
        </p:nvSpPr>
        <p:spPr>
          <a:xfrm>
            <a:off x="6996725" y="3123700"/>
            <a:ext cx="20274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Arial"/>
                <a:ea typeface="Arial"/>
                <a:cs typeface="Arial"/>
                <a:sym typeface="Arial"/>
              </a:rPr>
              <a:t>Nat Geo - </a:t>
            </a:r>
            <a:r>
              <a:rPr lang="en" sz="1000" b="0" i="1" u="none" strike="noStrike" cap="none">
                <a:solidFill>
                  <a:schemeClr val="dk1"/>
                </a:solidFill>
                <a:latin typeface="Arial"/>
                <a:ea typeface="Arial"/>
                <a:cs typeface="Arial"/>
                <a:sym typeface="Arial"/>
              </a:rPr>
              <a:t>Pizza Party</a:t>
            </a:r>
            <a:endParaRPr sz="1000" b="0" i="1"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Arial"/>
                <a:ea typeface="Arial"/>
                <a:cs typeface="Arial"/>
                <a:sym typeface="Arial"/>
              </a:rPr>
              <a:t>2018 Sci SOLs:</a:t>
            </a:r>
            <a:r>
              <a:rPr lang="en" sz="1000" b="0" i="0" u="none" strike="noStrike" cap="none">
                <a:solidFill>
                  <a:schemeClr val="dk1"/>
                </a:solidFill>
                <a:latin typeface="Arial"/>
                <a:ea typeface="Arial"/>
                <a:cs typeface="Arial"/>
                <a:sym typeface="Arial"/>
              </a:rPr>
              <a:t> K.3, K.7, K.10</a:t>
            </a:r>
            <a:endParaRPr sz="1400" b="0" i="0" u="none" strike="noStrike" cap="none">
              <a:solidFill>
                <a:srgbClr val="000000"/>
              </a:solidFill>
              <a:latin typeface="Arial"/>
              <a:ea typeface="Arial"/>
              <a:cs typeface="Arial"/>
              <a:sym typeface="Arial"/>
            </a:endParaRPr>
          </a:p>
        </p:txBody>
      </p:sp>
      <p:sp>
        <p:nvSpPr>
          <p:cNvPr id="131" name="Google Shape;131;p20"/>
          <p:cNvSpPr txBox="1"/>
          <p:nvPr/>
        </p:nvSpPr>
        <p:spPr>
          <a:xfrm rot="-5400000">
            <a:off x="6291325" y="4156200"/>
            <a:ext cx="15990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Arial"/>
                <a:ea typeface="Arial"/>
                <a:cs typeface="Arial"/>
                <a:sym typeface="Arial"/>
              </a:rPr>
              <a:t>Already in your collection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1"/>
          <p:cNvSpPr txBox="1"/>
          <p:nvPr/>
        </p:nvSpPr>
        <p:spPr>
          <a:xfrm>
            <a:off x="4424275" y="217775"/>
            <a:ext cx="2473800" cy="831300"/>
          </a:xfrm>
          <a:prstGeom prst="rect">
            <a:avLst/>
          </a:prstGeom>
          <a:solidFill>
            <a:srgbClr val="CFE2F3"/>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2018 Sci SOLs</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K.3 (physical properties - shape &amp; color)</a:t>
            </a:r>
            <a:endParaRPr sz="1400" b="0" i="0" u="none" strike="noStrike" cap="none">
              <a:solidFill>
                <a:srgbClr val="000000"/>
              </a:solidFill>
              <a:latin typeface="Arial"/>
              <a:ea typeface="Arial"/>
              <a:cs typeface="Arial"/>
              <a:sym typeface="Arial"/>
            </a:endParaRPr>
          </a:p>
        </p:txBody>
      </p:sp>
      <p:sp>
        <p:nvSpPr>
          <p:cNvPr id="137" name="Google Shape;137;p21"/>
          <p:cNvSpPr txBox="1"/>
          <p:nvPr/>
        </p:nvSpPr>
        <p:spPr>
          <a:xfrm>
            <a:off x="7314306" y="217775"/>
            <a:ext cx="1456500" cy="831300"/>
          </a:xfrm>
          <a:prstGeom prst="rect">
            <a:avLst/>
          </a:prstGeom>
          <a:solidFill>
            <a:srgbClr val="F4CCCC"/>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sng" strike="noStrike" cap="none">
                <a:solidFill>
                  <a:srgbClr val="000000"/>
                </a:solidFill>
                <a:latin typeface="Arial"/>
                <a:ea typeface="Arial"/>
                <a:cs typeface="Arial"/>
                <a:sym typeface="Arial"/>
              </a:rPr>
              <a:t>Topics</a:t>
            </a:r>
            <a:r>
              <a:rPr lang="en" sz="14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a:t>Texture, Size, </a:t>
            </a:r>
            <a:r>
              <a:rPr lang="en" sz="1400" b="0" i="0" u="none" strike="noStrike" cap="none">
                <a:solidFill>
                  <a:srgbClr val="000000"/>
                </a:solidFill>
                <a:latin typeface="Arial"/>
                <a:ea typeface="Arial"/>
                <a:cs typeface="Arial"/>
                <a:sym typeface="Arial"/>
              </a:rPr>
              <a:t>Shape, Color</a:t>
            </a:r>
            <a:endParaRPr sz="1400" b="0" i="0" u="none" strike="noStrike" cap="none">
              <a:solidFill>
                <a:srgbClr val="000000"/>
              </a:solidFill>
              <a:latin typeface="Arial"/>
              <a:ea typeface="Arial"/>
              <a:cs typeface="Arial"/>
              <a:sym typeface="Arial"/>
            </a:endParaRPr>
          </a:p>
        </p:txBody>
      </p:sp>
      <p:sp>
        <p:nvSpPr>
          <p:cNvPr id="138" name="Google Shape;138;p21"/>
          <p:cNvSpPr txBox="1"/>
          <p:nvPr/>
        </p:nvSpPr>
        <p:spPr>
          <a:xfrm>
            <a:off x="4424275" y="1223400"/>
            <a:ext cx="4407900" cy="14775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sng" strike="noStrike" cap="none">
                <a:solidFill>
                  <a:srgbClr val="000000"/>
                </a:solidFill>
                <a:latin typeface="Arial"/>
                <a:ea typeface="Arial"/>
                <a:cs typeface="Arial"/>
                <a:sym typeface="Arial"/>
              </a:rPr>
              <a:t>Book description:</a:t>
            </a:r>
            <a:endParaRPr sz="1400" b="0" i="0" u="sng"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a:t>Each page has a different photo of a clown, with a red element of the photo described using adjectives for the physical properties. For example: “rough red hammer”</a:t>
            </a:r>
            <a:endParaRPr sz="1400" b="0" i="0" u="none" strike="noStrike" cap="none">
              <a:solidFill>
                <a:srgbClr val="000000"/>
              </a:solidFill>
              <a:latin typeface="Arial"/>
              <a:ea typeface="Arial"/>
              <a:cs typeface="Arial"/>
              <a:sym typeface="Arial"/>
            </a:endParaRPr>
          </a:p>
        </p:txBody>
      </p:sp>
      <p:sp>
        <p:nvSpPr>
          <p:cNvPr id="139" name="Google Shape;139;p21"/>
          <p:cNvSpPr txBox="1">
            <a:spLocks noGrp="1"/>
          </p:cNvSpPr>
          <p:nvPr>
            <p:ph type="title"/>
          </p:nvPr>
        </p:nvSpPr>
        <p:spPr>
          <a:xfrm>
            <a:off x="152400" y="141575"/>
            <a:ext cx="43365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20726"/>
              <a:buNone/>
            </a:pPr>
            <a:r>
              <a:rPr lang="en"/>
              <a:t>Kindergarten: </a:t>
            </a:r>
            <a:r>
              <a:rPr lang="en" i="1"/>
              <a:t>What is Red?</a:t>
            </a:r>
            <a:r>
              <a:rPr lang="en"/>
              <a:t> </a:t>
            </a:r>
            <a:endParaRPr sz="2577"/>
          </a:p>
        </p:txBody>
      </p:sp>
      <p:pic>
        <p:nvPicPr>
          <p:cNvPr id="140" name="Google Shape;140;p21"/>
          <p:cNvPicPr preferRelativeResize="0"/>
          <p:nvPr/>
        </p:nvPicPr>
        <p:blipFill>
          <a:blip r:embed="rId3">
            <a:alphaModFix/>
          </a:blip>
          <a:stretch>
            <a:fillRect/>
          </a:stretch>
        </p:blipFill>
        <p:spPr>
          <a:xfrm>
            <a:off x="152400" y="881225"/>
            <a:ext cx="3864644" cy="4109874"/>
          </a:xfrm>
          <a:prstGeom prst="rect">
            <a:avLst/>
          </a:prstGeom>
          <a:noFill/>
          <a:ln>
            <a:noFill/>
          </a:ln>
        </p:spPr>
      </p:pic>
      <p:sp>
        <p:nvSpPr>
          <p:cNvPr id="141" name="Google Shape;141;p21"/>
          <p:cNvSpPr txBox="1"/>
          <p:nvPr/>
        </p:nvSpPr>
        <p:spPr>
          <a:xfrm>
            <a:off x="4424275" y="2998875"/>
            <a:ext cx="4407900" cy="1970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Activity ideas: </a:t>
            </a:r>
            <a:endParaRPr sz="1400" b="0" i="0" u="none" strike="noStrike" cap="none">
              <a:solidFill>
                <a:srgbClr val="000000"/>
              </a:solidFill>
              <a:latin typeface="Arial"/>
              <a:ea typeface="Arial"/>
              <a:cs typeface="Arial"/>
              <a:sym typeface="Arial"/>
            </a:endParaRPr>
          </a:p>
          <a:p>
            <a:pPr marL="0" lvl="0" indent="0" algn="l" rtl="0">
              <a:lnSpc>
                <a:spcPct val="115000"/>
              </a:lnSpc>
              <a:spcBef>
                <a:spcPts val="0"/>
              </a:spcBef>
              <a:spcAft>
                <a:spcPts val="0"/>
              </a:spcAft>
              <a:buNone/>
            </a:pPr>
            <a:r>
              <a:rPr lang="en" sz="1000"/>
              <a:t>Use assorted colors and shapes (can be pieces of paper or natural objects) to build an animal. Have students describe their process. </a:t>
            </a:r>
            <a:endParaRPr sz="1000"/>
          </a:p>
          <a:p>
            <a:pPr marL="0" lvl="0" indent="0" algn="l" rtl="0">
              <a:lnSpc>
                <a:spcPct val="115000"/>
              </a:lnSpc>
              <a:spcBef>
                <a:spcPts val="0"/>
              </a:spcBef>
              <a:spcAft>
                <a:spcPts val="0"/>
              </a:spcAft>
              <a:buNone/>
            </a:pPr>
            <a:endParaRPr sz="1000"/>
          </a:p>
          <a:p>
            <a:pPr marL="0" lvl="0" indent="0" algn="l" rtl="0">
              <a:lnSpc>
                <a:spcPct val="115000"/>
              </a:lnSpc>
              <a:spcBef>
                <a:spcPts val="0"/>
              </a:spcBef>
              <a:spcAft>
                <a:spcPts val="0"/>
              </a:spcAft>
              <a:buNone/>
            </a:pPr>
            <a:r>
              <a:rPr lang="en" sz="1000"/>
              <a:t>Either go outside or use photos of outdoor spaces to have students create size/texture/shape/color naming game. Have specific students focus on specific attributes (find everything blue, find everything round). </a:t>
            </a:r>
            <a:endParaRPr sz="1000"/>
          </a:p>
          <a:p>
            <a:pPr marL="0" lvl="0" indent="0" algn="l" rtl="0">
              <a:lnSpc>
                <a:spcPct val="115000"/>
              </a:lnSpc>
              <a:spcBef>
                <a:spcPts val="0"/>
              </a:spcBef>
              <a:spcAft>
                <a:spcPts val="0"/>
              </a:spcAft>
              <a:buNone/>
            </a:pPr>
            <a:endParaRPr sz="1000"/>
          </a:p>
          <a:p>
            <a:pPr marL="0" lvl="0" indent="0" algn="l" rtl="0">
              <a:lnSpc>
                <a:spcPct val="115000"/>
              </a:lnSpc>
              <a:spcBef>
                <a:spcPts val="0"/>
              </a:spcBef>
              <a:spcAft>
                <a:spcPts val="0"/>
              </a:spcAft>
              <a:buNone/>
            </a:pPr>
            <a:r>
              <a:rPr lang="en" sz="1000">
                <a:solidFill>
                  <a:schemeClr val="dk1"/>
                </a:solidFill>
              </a:rPr>
              <a:t>Take an outdoor walk with a selection of paint samples: find these colors in nature (sample strips can be found in paint stores).</a:t>
            </a:r>
            <a:endParaRPr sz="100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4747</Words>
  <Application>Microsoft Office PowerPoint</Application>
  <PresentationFormat>On-screen Show (16:9)</PresentationFormat>
  <Paragraphs>555</Paragraphs>
  <Slides>38</Slides>
  <Notes>38</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38</vt:i4>
      </vt:variant>
    </vt:vector>
  </HeadingPairs>
  <TitlesOfParts>
    <vt:vector size="40" baseType="lpstr">
      <vt:lpstr>Arial</vt:lpstr>
      <vt:lpstr>Simple Light</vt:lpstr>
      <vt:lpstr>PowerPoint Presentation</vt:lpstr>
      <vt:lpstr>PowerPoint Presentation</vt:lpstr>
      <vt:lpstr>PowerPoint Presentation</vt:lpstr>
      <vt:lpstr>Overall Activity Inspirations</vt:lpstr>
      <vt:lpstr>Kindergarten: Pizza Party</vt:lpstr>
      <vt:lpstr>Kindergarten: Pizza Party</vt:lpstr>
      <vt:lpstr>Kindergarten: Pack a Picnic </vt:lpstr>
      <vt:lpstr>Kindergarten: Pack a Picnic</vt:lpstr>
      <vt:lpstr>Kindergarten: What is Red? </vt:lpstr>
      <vt:lpstr>Kindergarten: A Rainbow of Flowers</vt:lpstr>
      <vt:lpstr>Kindergarten: A Rainbow of Flowers</vt:lpstr>
      <vt:lpstr>Kindergarten/1st: The Giant Water Lily </vt:lpstr>
      <vt:lpstr>Kindergarten/1st: The Giant Water Lily</vt:lpstr>
      <vt:lpstr>Kindergarten/1st: Different Trees</vt:lpstr>
      <vt:lpstr>Kindergarten/1st: Different Trees</vt:lpstr>
      <vt:lpstr>Kindergarten/1st: The Cactus Name Game </vt:lpstr>
      <vt:lpstr>Kindergarten/1st: The Cactus Name Game</vt:lpstr>
      <vt:lpstr>1st: Mmm!</vt:lpstr>
      <vt:lpstr>1st: Mmm!</vt:lpstr>
      <vt:lpstr>1st: Weather Fun</vt:lpstr>
      <vt:lpstr>1st: Weather Fun</vt:lpstr>
      <vt:lpstr>1st - Weather on a Trip</vt:lpstr>
      <vt:lpstr>1st - Working in Snowy Weather</vt:lpstr>
      <vt:lpstr>1st: Sometimes It’s Windy, Snowy, Rainy, or Sunny</vt:lpstr>
      <vt:lpstr>1st: Sometimes It’s Windy, Snowy, Rainy, or Sunny</vt:lpstr>
      <vt:lpstr>1st/2nd: What Are They Good For, Watch Out, Eat or Be Eaten</vt:lpstr>
      <vt:lpstr>1st/2nd: What Are They Good For, Watch Out, Eat or Be Eaten</vt:lpstr>
      <vt:lpstr>2nd Grade: What Can Clouds Bring?</vt:lpstr>
      <vt:lpstr>2nd Grade: What Can Clouds Bring?</vt:lpstr>
      <vt:lpstr>2nd Grade: All Kinds of Snow</vt:lpstr>
      <vt:lpstr>2nd Grade: All Kinds of Snow</vt:lpstr>
      <vt:lpstr>2nd Grade: Trees, Seeds, and Leaves</vt:lpstr>
      <vt:lpstr>2nd Grade: Trees, Seeds, and Leaves</vt:lpstr>
      <vt:lpstr>3rd Grade: Ladders: Mountains, Valleys, and Plains</vt:lpstr>
      <vt:lpstr>3rd Grade: Ladders: Mountains, Valleys, and Plains</vt:lpstr>
      <vt:lpstr>3rd Grade: Tricks, Traps, and Tools</vt:lpstr>
      <vt:lpstr>3rd Grade: Ladders: Tricks, Traps, and Tools</vt:lpstr>
      <vt:lpstr>3rd Grade: Hidden Discoveries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Ledford, Lillian J (ljl8d)</cp:lastModifiedBy>
  <cp:revision>1</cp:revision>
  <dcterms:modified xsi:type="dcterms:W3CDTF">2022-11-21T14:34:12Z</dcterms:modified>
</cp:coreProperties>
</file>